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4.xml" ContentType="application/vnd.openxmlformats-officedocument.presentationml.tags+xml"/>
  <Override PartName="/ppt/notesSlides/notesSlide32.xml" ContentType="application/vnd.openxmlformats-officedocument.presentationml.notesSlide+xml"/>
  <Override PartName="/ppt/tags/tag5.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3" r:id="rId1"/>
  </p:sldMasterIdLst>
  <p:notesMasterIdLst>
    <p:notesMasterId r:id="rId75"/>
  </p:notesMasterIdLst>
  <p:handoutMasterIdLst>
    <p:handoutMasterId r:id="rId76"/>
  </p:handoutMasterIdLst>
  <p:sldIdLst>
    <p:sldId id="454" r:id="rId2"/>
    <p:sldId id="279" r:id="rId3"/>
    <p:sldId id="256" r:id="rId4"/>
    <p:sldId id="455" r:id="rId5"/>
    <p:sldId id="258" r:id="rId6"/>
    <p:sldId id="333" r:id="rId7"/>
    <p:sldId id="334" r:id="rId8"/>
    <p:sldId id="335" r:id="rId9"/>
    <p:sldId id="336" r:id="rId10"/>
    <p:sldId id="337" r:id="rId11"/>
    <p:sldId id="339" r:id="rId12"/>
    <p:sldId id="340" r:id="rId13"/>
    <p:sldId id="341" r:id="rId14"/>
    <p:sldId id="342" r:id="rId15"/>
    <p:sldId id="343" r:id="rId16"/>
    <p:sldId id="345" r:id="rId17"/>
    <p:sldId id="346" r:id="rId18"/>
    <p:sldId id="347" r:id="rId19"/>
    <p:sldId id="348" r:id="rId20"/>
    <p:sldId id="349" r:id="rId21"/>
    <p:sldId id="350" r:id="rId22"/>
    <p:sldId id="351" r:id="rId23"/>
    <p:sldId id="352" r:id="rId24"/>
    <p:sldId id="354" r:id="rId25"/>
    <p:sldId id="265" r:id="rId26"/>
    <p:sldId id="355" r:id="rId27"/>
    <p:sldId id="338" r:id="rId28"/>
    <p:sldId id="457" r:id="rId29"/>
    <p:sldId id="357" r:id="rId30"/>
    <p:sldId id="285" r:id="rId31"/>
    <p:sldId id="358" r:id="rId32"/>
    <p:sldId id="359" r:id="rId33"/>
    <p:sldId id="360" r:id="rId34"/>
    <p:sldId id="361" r:id="rId35"/>
    <p:sldId id="362" r:id="rId36"/>
    <p:sldId id="292" r:id="rId37"/>
    <p:sldId id="373" r:id="rId38"/>
    <p:sldId id="458" r:id="rId39"/>
    <p:sldId id="294" r:id="rId40"/>
    <p:sldId id="379" r:id="rId41"/>
    <p:sldId id="297" r:id="rId42"/>
    <p:sldId id="298" r:id="rId43"/>
    <p:sldId id="301" r:id="rId44"/>
    <p:sldId id="302" r:id="rId45"/>
    <p:sldId id="303" r:id="rId46"/>
    <p:sldId id="304" r:id="rId47"/>
    <p:sldId id="305" r:id="rId48"/>
    <p:sldId id="459" r:id="rId49"/>
    <p:sldId id="363" r:id="rId50"/>
    <p:sldId id="375" r:id="rId51"/>
    <p:sldId id="460" r:id="rId52"/>
    <p:sldId id="377" r:id="rId53"/>
    <p:sldId id="388" r:id="rId54"/>
    <p:sldId id="365" r:id="rId55"/>
    <p:sldId id="364" r:id="rId56"/>
    <p:sldId id="461" r:id="rId57"/>
    <p:sldId id="366" r:id="rId58"/>
    <p:sldId id="381" r:id="rId59"/>
    <p:sldId id="376" r:id="rId60"/>
    <p:sldId id="318" r:id="rId61"/>
    <p:sldId id="319" r:id="rId62"/>
    <p:sldId id="320" r:id="rId63"/>
    <p:sldId id="321" r:id="rId64"/>
    <p:sldId id="368" r:id="rId65"/>
    <p:sldId id="382" r:id="rId66"/>
    <p:sldId id="372" r:id="rId67"/>
    <p:sldId id="327" r:id="rId68"/>
    <p:sldId id="384" r:id="rId69"/>
    <p:sldId id="387" r:id="rId70"/>
    <p:sldId id="331" r:id="rId71"/>
    <p:sldId id="263" r:id="rId72"/>
    <p:sldId id="296" r:id="rId73"/>
    <p:sldId id="453" r:id="rId74"/>
  </p:sldIdLst>
  <p:sldSz cx="9144000" cy="5143500" type="screen16x9"/>
  <p:notesSz cx="6858000" cy="9144000"/>
  <p:custDataLst>
    <p:tags r:id="rId7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6" userDrawn="1">
          <p15:clr>
            <a:srgbClr val="A4A3A4"/>
          </p15:clr>
        </p15:guide>
        <p15:guide id="2" pos="2880" userDrawn="1">
          <p15:clr>
            <a:srgbClr val="A4A3A4"/>
          </p15:clr>
        </p15:guide>
        <p15:guide id="3" pos="385" userDrawn="1">
          <p15:clr>
            <a:srgbClr val="A4A3A4"/>
          </p15:clr>
        </p15:guide>
        <p15:guide id="4" pos="297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1A40"/>
    <a:srgbClr val="E33928"/>
    <a:srgbClr val="15183E"/>
    <a:srgbClr val="FDCF05"/>
    <a:srgbClr val="83CAED"/>
    <a:srgbClr val="F8E457"/>
    <a:srgbClr val="B0B655"/>
    <a:srgbClr val="004B98"/>
    <a:srgbClr val="D2D5D8"/>
    <a:srgbClr val="84C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9A6980-17DA-49E9-B3D6-005B851C1A89}" v="450" dt="2024-08-14T15:35:21.235"/>
    <p1510:client id="{F22E227F-0EAD-4EDA-91D7-DB1BED3FD9B7}" v="851" dt="2024-08-15T14:15:53.3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27"/>
    <p:restoredTop sz="88052" autoAdjust="0"/>
  </p:normalViewPr>
  <p:slideViewPr>
    <p:cSldViewPr snapToGrid="0" snapToObjects="1" showGuides="1">
      <p:cViewPr varScale="1">
        <p:scale>
          <a:sx n="84" d="100"/>
          <a:sy n="84" d="100"/>
        </p:scale>
        <p:origin x="1284" y="84"/>
      </p:cViewPr>
      <p:guideLst>
        <p:guide orient="horz" pos="826"/>
        <p:guide pos="2880"/>
        <p:guide pos="385"/>
        <p:guide pos="2971"/>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155" d="100"/>
          <a:sy n="155" d="100"/>
        </p:scale>
        <p:origin x="3792" y="20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microsoft.com/office/2016/11/relationships/changesInfo" Target="changesInfos/changesInfo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83"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vin Turner" userId="671dfa8c-55de-4cfa-b268-961402fac46c" providerId="ADAL" clId="{F22E227F-0EAD-4EDA-91D7-DB1BED3FD9B7}"/>
    <pc:docChg chg="undo redo custSel addSld delSld modSld sldOrd">
      <pc:chgData name="Marvin Turner" userId="671dfa8c-55de-4cfa-b268-961402fac46c" providerId="ADAL" clId="{F22E227F-0EAD-4EDA-91D7-DB1BED3FD9B7}" dt="2024-08-15T14:15:53.380" v="1104" actId="20577"/>
      <pc:docMkLst>
        <pc:docMk/>
      </pc:docMkLst>
      <pc:sldChg chg="modSp del mod ord">
        <pc:chgData name="Marvin Turner" userId="671dfa8c-55de-4cfa-b268-961402fac46c" providerId="ADAL" clId="{F22E227F-0EAD-4EDA-91D7-DB1BED3FD9B7}" dt="2024-08-14T18:35:43.264" v="122" actId="2696"/>
        <pc:sldMkLst>
          <pc:docMk/>
          <pc:sldMk cId="0" sldId="291"/>
        </pc:sldMkLst>
        <pc:spChg chg="mod">
          <ac:chgData name="Marvin Turner" userId="671dfa8c-55de-4cfa-b268-961402fac46c" providerId="ADAL" clId="{F22E227F-0EAD-4EDA-91D7-DB1BED3FD9B7}" dt="2024-08-14T18:33:27.868" v="116" actId="20577"/>
          <ac:spMkLst>
            <pc:docMk/>
            <pc:sldMk cId="0" sldId="291"/>
            <ac:spMk id="3" creationId="{C20D2F13-CBAA-7D4F-4E96-121492ED88D9}"/>
          </ac:spMkLst>
        </pc:spChg>
      </pc:sldChg>
      <pc:sldChg chg="modSp mod ord">
        <pc:chgData name="Marvin Turner" userId="671dfa8c-55de-4cfa-b268-961402fac46c" providerId="ADAL" clId="{F22E227F-0EAD-4EDA-91D7-DB1BED3FD9B7}" dt="2024-08-14T18:11:21.143" v="29"/>
        <pc:sldMkLst>
          <pc:docMk/>
          <pc:sldMk cId="0" sldId="292"/>
        </pc:sldMkLst>
        <pc:spChg chg="mod">
          <ac:chgData name="Marvin Turner" userId="671dfa8c-55de-4cfa-b268-961402fac46c" providerId="ADAL" clId="{F22E227F-0EAD-4EDA-91D7-DB1BED3FD9B7}" dt="2024-08-14T18:11:21.143" v="29"/>
          <ac:spMkLst>
            <pc:docMk/>
            <pc:sldMk cId="0" sldId="292"/>
            <ac:spMk id="78850" creationId="{F32197D6-9003-4C68-9923-5EE7131F8A96}"/>
          </ac:spMkLst>
        </pc:spChg>
      </pc:sldChg>
      <pc:sldChg chg="modSp del mod ord">
        <pc:chgData name="Marvin Turner" userId="671dfa8c-55de-4cfa-b268-961402fac46c" providerId="ADAL" clId="{F22E227F-0EAD-4EDA-91D7-DB1BED3FD9B7}" dt="2024-08-15T14:03:04.879" v="944" actId="47"/>
        <pc:sldMkLst>
          <pc:docMk/>
          <pc:sldMk cId="0" sldId="293"/>
        </pc:sldMkLst>
        <pc:spChg chg="mod">
          <ac:chgData name="Marvin Turner" userId="671dfa8c-55de-4cfa-b268-961402fac46c" providerId="ADAL" clId="{F22E227F-0EAD-4EDA-91D7-DB1BED3FD9B7}" dt="2024-08-14T18:17:20.497" v="44" actId="20577"/>
          <ac:spMkLst>
            <pc:docMk/>
            <pc:sldMk cId="0" sldId="293"/>
            <ac:spMk id="80898" creationId="{2D3FABEC-C0A3-40E9-ABD1-4C21E9CA666E}"/>
          </ac:spMkLst>
        </pc:spChg>
      </pc:sldChg>
      <pc:sldChg chg="addSp delSp modSp mod ord modAnim">
        <pc:chgData name="Marvin Turner" userId="671dfa8c-55de-4cfa-b268-961402fac46c" providerId="ADAL" clId="{F22E227F-0EAD-4EDA-91D7-DB1BED3FD9B7}" dt="2024-08-14T18:31:18.508" v="112" actId="20577"/>
        <pc:sldMkLst>
          <pc:docMk/>
          <pc:sldMk cId="0" sldId="294"/>
        </pc:sldMkLst>
        <pc:spChg chg="add del mod">
          <ac:chgData name="Marvin Turner" userId="671dfa8c-55de-4cfa-b268-961402fac46c" providerId="ADAL" clId="{F22E227F-0EAD-4EDA-91D7-DB1BED3FD9B7}" dt="2024-08-14T18:30:25.131" v="63" actId="478"/>
          <ac:spMkLst>
            <pc:docMk/>
            <pc:sldMk cId="0" sldId="294"/>
            <ac:spMk id="4" creationId="{14E9E00F-10A7-4755-F217-EEB9B9590826}"/>
          </ac:spMkLst>
        </pc:spChg>
        <pc:spChg chg="mod">
          <ac:chgData name="Marvin Turner" userId="671dfa8c-55de-4cfa-b268-961402fac46c" providerId="ADAL" clId="{F22E227F-0EAD-4EDA-91D7-DB1BED3FD9B7}" dt="2024-08-14T18:31:18.508" v="112" actId="20577"/>
          <ac:spMkLst>
            <pc:docMk/>
            <pc:sldMk cId="0" sldId="294"/>
            <ac:spMk id="43010" creationId="{EDB975D8-5EE6-480E-84AC-BB0BACD28A0A}"/>
          </ac:spMkLst>
        </pc:spChg>
        <pc:spChg chg="mod">
          <ac:chgData name="Marvin Turner" userId="671dfa8c-55de-4cfa-b268-961402fac46c" providerId="ADAL" clId="{F22E227F-0EAD-4EDA-91D7-DB1BED3FD9B7}" dt="2024-08-14T18:30:49.557" v="69" actId="1076"/>
          <ac:spMkLst>
            <pc:docMk/>
            <pc:sldMk cId="0" sldId="294"/>
            <ac:spMk id="82946" creationId="{785B6A29-464A-460F-AF5D-B94AADFD8FBA}"/>
          </ac:spMkLst>
        </pc:spChg>
      </pc:sldChg>
      <pc:sldChg chg="del ord">
        <pc:chgData name="Marvin Turner" userId="671dfa8c-55de-4cfa-b268-961402fac46c" providerId="ADAL" clId="{F22E227F-0EAD-4EDA-91D7-DB1BED3FD9B7}" dt="2024-08-15T14:03:03.810" v="943" actId="47"/>
        <pc:sldMkLst>
          <pc:docMk/>
          <pc:sldMk cId="0" sldId="295"/>
        </pc:sldMkLst>
      </pc:sldChg>
      <pc:sldChg chg="ord">
        <pc:chgData name="Marvin Turner" userId="671dfa8c-55de-4cfa-b268-961402fac46c" providerId="ADAL" clId="{F22E227F-0EAD-4EDA-91D7-DB1BED3FD9B7}" dt="2024-08-14T18:02:47.727" v="27"/>
        <pc:sldMkLst>
          <pc:docMk/>
          <pc:sldMk cId="0" sldId="297"/>
        </pc:sldMkLst>
      </pc:sldChg>
      <pc:sldChg chg="del">
        <pc:chgData name="Marvin Turner" userId="671dfa8c-55de-4cfa-b268-961402fac46c" providerId="ADAL" clId="{F22E227F-0EAD-4EDA-91D7-DB1BED3FD9B7}" dt="2024-08-14T19:16:08.202" v="130" actId="2696"/>
        <pc:sldMkLst>
          <pc:docMk/>
          <pc:sldMk cId="0" sldId="300"/>
        </pc:sldMkLst>
      </pc:sldChg>
      <pc:sldChg chg="ord">
        <pc:chgData name="Marvin Turner" userId="671dfa8c-55de-4cfa-b268-961402fac46c" providerId="ADAL" clId="{F22E227F-0EAD-4EDA-91D7-DB1BED3FD9B7}" dt="2024-08-14T18:36:13.561" v="124"/>
        <pc:sldMkLst>
          <pc:docMk/>
          <pc:sldMk cId="0" sldId="301"/>
        </pc:sldMkLst>
      </pc:sldChg>
      <pc:sldChg chg="ord">
        <pc:chgData name="Marvin Turner" userId="671dfa8c-55de-4cfa-b268-961402fac46c" providerId="ADAL" clId="{F22E227F-0EAD-4EDA-91D7-DB1BED3FD9B7}" dt="2024-08-14T19:12:14" v="126"/>
        <pc:sldMkLst>
          <pc:docMk/>
          <pc:sldMk cId="0" sldId="302"/>
        </pc:sldMkLst>
      </pc:sldChg>
      <pc:sldChg chg="ord">
        <pc:chgData name="Marvin Turner" userId="671dfa8c-55de-4cfa-b268-961402fac46c" providerId="ADAL" clId="{F22E227F-0EAD-4EDA-91D7-DB1BED3FD9B7}" dt="2024-08-14T19:15:43.538" v="129"/>
        <pc:sldMkLst>
          <pc:docMk/>
          <pc:sldMk cId="0" sldId="303"/>
        </pc:sldMkLst>
      </pc:sldChg>
      <pc:sldChg chg="del">
        <pc:chgData name="Marvin Turner" userId="671dfa8c-55de-4cfa-b268-961402fac46c" providerId="ADAL" clId="{F22E227F-0EAD-4EDA-91D7-DB1BED3FD9B7}" dt="2024-08-15T14:10:28.786" v="1086" actId="47"/>
        <pc:sldMkLst>
          <pc:docMk/>
          <pc:sldMk cId="0" sldId="313"/>
        </pc:sldMkLst>
      </pc:sldChg>
      <pc:sldChg chg="del">
        <pc:chgData name="Marvin Turner" userId="671dfa8c-55de-4cfa-b268-961402fac46c" providerId="ADAL" clId="{F22E227F-0EAD-4EDA-91D7-DB1BED3FD9B7}" dt="2024-08-15T14:11:11.760" v="1087" actId="47"/>
        <pc:sldMkLst>
          <pc:docMk/>
          <pc:sldMk cId="0" sldId="317"/>
        </pc:sldMkLst>
      </pc:sldChg>
      <pc:sldChg chg="modSp mod">
        <pc:chgData name="Marvin Turner" userId="671dfa8c-55de-4cfa-b268-961402fac46c" providerId="ADAL" clId="{F22E227F-0EAD-4EDA-91D7-DB1BED3FD9B7}" dt="2024-08-15T14:13:10.459" v="1091" actId="20577"/>
        <pc:sldMkLst>
          <pc:docMk/>
          <pc:sldMk cId="0" sldId="321"/>
        </pc:sldMkLst>
        <pc:spChg chg="mod">
          <ac:chgData name="Marvin Turner" userId="671dfa8c-55de-4cfa-b268-961402fac46c" providerId="ADAL" clId="{F22E227F-0EAD-4EDA-91D7-DB1BED3FD9B7}" dt="2024-08-15T14:13:10.459" v="1091" actId="20577"/>
          <ac:spMkLst>
            <pc:docMk/>
            <pc:sldMk cId="0" sldId="321"/>
            <ac:spMk id="138242" creationId="{EB871A1C-7816-486C-9520-A760441AA650}"/>
          </ac:spMkLst>
        </pc:spChg>
      </pc:sldChg>
      <pc:sldChg chg="del">
        <pc:chgData name="Marvin Turner" userId="671dfa8c-55de-4cfa-b268-961402fac46c" providerId="ADAL" clId="{F22E227F-0EAD-4EDA-91D7-DB1BED3FD9B7}" dt="2024-08-15T14:14:10.313" v="1092" actId="47"/>
        <pc:sldMkLst>
          <pc:docMk/>
          <pc:sldMk cId="0" sldId="323"/>
        </pc:sldMkLst>
      </pc:sldChg>
      <pc:sldChg chg="modSp mod">
        <pc:chgData name="Marvin Turner" userId="671dfa8c-55de-4cfa-b268-961402fac46c" providerId="ADAL" clId="{F22E227F-0EAD-4EDA-91D7-DB1BED3FD9B7}" dt="2024-08-14T19:37:26.472" v="255" actId="1076"/>
        <pc:sldMkLst>
          <pc:docMk/>
          <pc:sldMk cId="0" sldId="327"/>
        </pc:sldMkLst>
        <pc:spChg chg="mod">
          <ac:chgData name="Marvin Turner" userId="671dfa8c-55de-4cfa-b268-961402fac46c" providerId="ADAL" clId="{F22E227F-0EAD-4EDA-91D7-DB1BED3FD9B7}" dt="2024-08-14T19:37:23.853" v="254" actId="1076"/>
          <ac:spMkLst>
            <pc:docMk/>
            <pc:sldMk cId="0" sldId="327"/>
            <ac:spMk id="76802" creationId="{FC02F377-533C-4A2E-986F-072987E78C5A}"/>
          </ac:spMkLst>
        </pc:spChg>
        <pc:spChg chg="mod">
          <ac:chgData name="Marvin Turner" userId="671dfa8c-55de-4cfa-b268-961402fac46c" providerId="ADAL" clId="{F22E227F-0EAD-4EDA-91D7-DB1BED3FD9B7}" dt="2024-08-14T19:37:26.472" v="255" actId="1076"/>
          <ac:spMkLst>
            <pc:docMk/>
            <pc:sldMk cId="0" sldId="327"/>
            <ac:spMk id="150530" creationId="{E03B1882-5BB2-4039-AC24-C872D13F5387}"/>
          </ac:spMkLst>
        </pc:spChg>
      </pc:sldChg>
      <pc:sldChg chg="modSp mod modAnim">
        <pc:chgData name="Marvin Turner" userId="671dfa8c-55de-4cfa-b268-961402fac46c" providerId="ADAL" clId="{F22E227F-0EAD-4EDA-91D7-DB1BED3FD9B7}" dt="2024-08-14T19:33:02.238" v="178" actId="20577"/>
        <pc:sldMkLst>
          <pc:docMk/>
          <pc:sldMk cId="0" sldId="331"/>
        </pc:sldMkLst>
        <pc:spChg chg="mod">
          <ac:chgData name="Marvin Turner" userId="671dfa8c-55de-4cfa-b268-961402fac46c" providerId="ADAL" clId="{F22E227F-0EAD-4EDA-91D7-DB1BED3FD9B7}" dt="2024-08-14T19:32:08.138" v="172" actId="20577"/>
          <ac:spMkLst>
            <pc:docMk/>
            <pc:sldMk cId="0" sldId="331"/>
            <ac:spMk id="80898" creationId="{E9022E03-5268-4902-A573-7588402C231D}"/>
          </ac:spMkLst>
        </pc:spChg>
        <pc:spChg chg="mod">
          <ac:chgData name="Marvin Turner" userId="671dfa8c-55de-4cfa-b268-961402fac46c" providerId="ADAL" clId="{F22E227F-0EAD-4EDA-91D7-DB1BED3FD9B7}" dt="2024-08-14T19:31:41.761" v="148" actId="20577"/>
          <ac:spMkLst>
            <pc:docMk/>
            <pc:sldMk cId="0" sldId="331"/>
            <ac:spMk id="158722" creationId="{5B3F9B7E-21A0-4C37-83F5-2DC4DBD5CB81}"/>
          </ac:spMkLst>
        </pc:spChg>
      </pc:sldChg>
      <pc:sldChg chg="modSp mod">
        <pc:chgData name="Marvin Turner" userId="671dfa8c-55de-4cfa-b268-961402fac46c" providerId="ADAL" clId="{F22E227F-0EAD-4EDA-91D7-DB1BED3FD9B7}" dt="2024-08-14T17:58:35.536" v="10" actId="1076"/>
        <pc:sldMkLst>
          <pc:docMk/>
          <pc:sldMk cId="3500830815" sldId="348"/>
        </pc:sldMkLst>
        <pc:spChg chg="mod">
          <ac:chgData name="Marvin Turner" userId="671dfa8c-55de-4cfa-b268-961402fac46c" providerId="ADAL" clId="{F22E227F-0EAD-4EDA-91D7-DB1BED3FD9B7}" dt="2024-08-14T17:58:35.536" v="10" actId="1076"/>
          <ac:spMkLst>
            <pc:docMk/>
            <pc:sldMk cId="3500830815" sldId="348"/>
            <ac:spMk id="45068" creationId="{00000000-0000-0000-0000-000000000000}"/>
          </ac:spMkLst>
        </pc:spChg>
        <pc:spChg chg="mod">
          <ac:chgData name="Marvin Turner" userId="671dfa8c-55de-4cfa-b268-961402fac46c" providerId="ADAL" clId="{F22E227F-0EAD-4EDA-91D7-DB1BED3FD9B7}" dt="2024-08-14T17:58:31.815" v="9" actId="1076"/>
          <ac:spMkLst>
            <pc:docMk/>
            <pc:sldMk cId="3500830815" sldId="348"/>
            <ac:spMk id="45069" creationId="{00000000-0000-0000-0000-000000000000}"/>
          </ac:spMkLst>
        </pc:spChg>
        <pc:spChg chg="mod">
          <ac:chgData name="Marvin Turner" userId="671dfa8c-55de-4cfa-b268-961402fac46c" providerId="ADAL" clId="{F22E227F-0EAD-4EDA-91D7-DB1BED3FD9B7}" dt="2024-08-14T17:53:06.341" v="2" actId="1076"/>
          <ac:spMkLst>
            <pc:docMk/>
            <pc:sldMk cId="3500830815" sldId="348"/>
            <ac:spMk id="586754" creationId="{00000000-0000-0000-0000-000000000000}"/>
          </ac:spMkLst>
        </pc:spChg>
        <pc:spChg chg="mod">
          <ac:chgData name="Marvin Turner" userId="671dfa8c-55de-4cfa-b268-961402fac46c" providerId="ADAL" clId="{F22E227F-0EAD-4EDA-91D7-DB1BED3FD9B7}" dt="2024-08-14T17:58:22.865" v="7" actId="1076"/>
          <ac:spMkLst>
            <pc:docMk/>
            <pc:sldMk cId="3500830815" sldId="348"/>
            <ac:spMk id="4174856" creationId="{00000000-0000-0000-0000-000000000000}"/>
          </ac:spMkLst>
        </pc:spChg>
        <pc:spChg chg="mod">
          <ac:chgData name="Marvin Turner" userId="671dfa8c-55de-4cfa-b268-961402fac46c" providerId="ADAL" clId="{F22E227F-0EAD-4EDA-91D7-DB1BED3FD9B7}" dt="2024-08-14T17:53:37.415" v="4" actId="1076"/>
          <ac:spMkLst>
            <pc:docMk/>
            <pc:sldMk cId="3500830815" sldId="348"/>
            <ac:spMk id="4174857" creationId="{00000000-0000-0000-0000-000000000000}"/>
          </ac:spMkLst>
        </pc:spChg>
        <pc:spChg chg="mod">
          <ac:chgData name="Marvin Turner" userId="671dfa8c-55de-4cfa-b268-961402fac46c" providerId="ADAL" clId="{F22E227F-0EAD-4EDA-91D7-DB1BED3FD9B7}" dt="2024-08-14T17:53:33.603" v="3" actId="1076"/>
          <ac:spMkLst>
            <pc:docMk/>
            <pc:sldMk cId="3500830815" sldId="348"/>
            <ac:spMk id="4174858" creationId="{00000000-0000-0000-0000-000000000000}"/>
          </ac:spMkLst>
        </pc:spChg>
        <pc:graphicFrameChg chg="mod">
          <ac:chgData name="Marvin Turner" userId="671dfa8c-55de-4cfa-b268-961402fac46c" providerId="ADAL" clId="{F22E227F-0EAD-4EDA-91D7-DB1BED3FD9B7}" dt="2024-08-14T17:58:15.860" v="5" actId="1076"/>
          <ac:graphicFrameMkLst>
            <pc:docMk/>
            <pc:sldMk cId="3500830815" sldId="348"/>
            <ac:graphicFrameMk id="4174852" creationId="{00000000-0000-0000-0000-000000000000}"/>
          </ac:graphicFrameMkLst>
        </pc:graphicFrameChg>
        <pc:graphicFrameChg chg="mod">
          <ac:chgData name="Marvin Turner" userId="671dfa8c-55de-4cfa-b268-961402fac46c" providerId="ADAL" clId="{F22E227F-0EAD-4EDA-91D7-DB1BED3FD9B7}" dt="2024-08-14T17:58:18.953" v="6" actId="1076"/>
          <ac:graphicFrameMkLst>
            <pc:docMk/>
            <pc:sldMk cId="3500830815" sldId="348"/>
            <ac:graphicFrameMk id="4174854" creationId="{00000000-0000-0000-0000-000000000000}"/>
          </ac:graphicFrameMkLst>
        </pc:graphicFrameChg>
        <pc:graphicFrameChg chg="mod">
          <ac:chgData name="Marvin Turner" userId="671dfa8c-55de-4cfa-b268-961402fac46c" providerId="ADAL" clId="{F22E227F-0EAD-4EDA-91D7-DB1BED3FD9B7}" dt="2024-08-14T17:58:26.722" v="8" actId="1076"/>
          <ac:graphicFrameMkLst>
            <pc:docMk/>
            <pc:sldMk cId="3500830815" sldId="348"/>
            <ac:graphicFrameMk id="4174863" creationId="{00000000-0000-0000-0000-000000000000}"/>
          </ac:graphicFrameMkLst>
        </pc:graphicFrameChg>
      </pc:sldChg>
      <pc:sldChg chg="modSp mod">
        <pc:chgData name="Marvin Turner" userId="671dfa8c-55de-4cfa-b268-961402fac46c" providerId="ADAL" clId="{F22E227F-0EAD-4EDA-91D7-DB1BED3FD9B7}" dt="2024-08-14T17:59:08.159" v="11" actId="1076"/>
        <pc:sldMkLst>
          <pc:docMk/>
          <pc:sldMk cId="3660898807" sldId="351"/>
        </pc:sldMkLst>
        <pc:picChg chg="mod">
          <ac:chgData name="Marvin Turner" userId="671dfa8c-55de-4cfa-b268-961402fac46c" providerId="ADAL" clId="{F22E227F-0EAD-4EDA-91D7-DB1BED3FD9B7}" dt="2024-08-14T17:59:08.159" v="11" actId="1076"/>
          <ac:picMkLst>
            <pc:docMk/>
            <pc:sldMk cId="3660898807" sldId="351"/>
            <ac:picMk id="5" creationId="{00000000-0000-0000-0000-000000000000}"/>
          </ac:picMkLst>
        </pc:picChg>
      </pc:sldChg>
      <pc:sldChg chg="modSp mod modAnim">
        <pc:chgData name="Marvin Turner" userId="671dfa8c-55de-4cfa-b268-961402fac46c" providerId="ADAL" clId="{F22E227F-0EAD-4EDA-91D7-DB1BED3FD9B7}" dt="2024-08-15T14:00:00.133" v="903" actId="1076"/>
        <pc:sldMkLst>
          <pc:docMk/>
          <pc:sldMk cId="2351636085" sldId="363"/>
        </pc:sldMkLst>
        <pc:spChg chg="mod">
          <ac:chgData name="Marvin Turner" userId="671dfa8c-55de-4cfa-b268-961402fac46c" providerId="ADAL" clId="{F22E227F-0EAD-4EDA-91D7-DB1BED3FD9B7}" dt="2024-08-15T13:59:54.829" v="902" actId="1076"/>
          <ac:spMkLst>
            <pc:docMk/>
            <pc:sldMk cId="2351636085" sldId="363"/>
            <ac:spMk id="620546" creationId="{00000000-0000-0000-0000-000000000000}"/>
          </ac:spMkLst>
        </pc:spChg>
        <pc:spChg chg="mod">
          <ac:chgData name="Marvin Turner" userId="671dfa8c-55de-4cfa-b268-961402fac46c" providerId="ADAL" clId="{F22E227F-0EAD-4EDA-91D7-DB1BED3FD9B7}" dt="2024-08-15T14:00:00.133" v="903" actId="1076"/>
          <ac:spMkLst>
            <pc:docMk/>
            <pc:sldMk cId="2351636085" sldId="363"/>
            <ac:spMk id="3579907" creationId="{00000000-0000-0000-0000-000000000000}"/>
          </ac:spMkLst>
        </pc:spChg>
      </pc:sldChg>
      <pc:sldChg chg="modSp">
        <pc:chgData name="Marvin Turner" userId="671dfa8c-55de-4cfa-b268-961402fac46c" providerId="ADAL" clId="{F22E227F-0EAD-4EDA-91D7-DB1BED3FD9B7}" dt="2024-08-14T18:13:46.345" v="33" actId="2711"/>
        <pc:sldMkLst>
          <pc:docMk/>
          <pc:sldMk cId="2610848471" sldId="364"/>
        </pc:sldMkLst>
        <pc:spChg chg="mod">
          <ac:chgData name="Marvin Turner" userId="671dfa8c-55de-4cfa-b268-961402fac46c" providerId="ADAL" clId="{F22E227F-0EAD-4EDA-91D7-DB1BED3FD9B7}" dt="2024-08-14T18:13:46.345" v="33" actId="2711"/>
          <ac:spMkLst>
            <pc:docMk/>
            <pc:sldMk cId="2610848471" sldId="364"/>
            <ac:spMk id="3584003" creationId="{00000000-0000-0000-0000-000000000000}"/>
          </ac:spMkLst>
        </pc:spChg>
      </pc:sldChg>
      <pc:sldChg chg="modSp ord">
        <pc:chgData name="Marvin Turner" userId="671dfa8c-55de-4cfa-b268-961402fac46c" providerId="ADAL" clId="{F22E227F-0EAD-4EDA-91D7-DB1BED3FD9B7}" dt="2024-08-14T19:26:56.247" v="132"/>
        <pc:sldMkLst>
          <pc:docMk/>
          <pc:sldMk cId="2195468017" sldId="365"/>
        </pc:sldMkLst>
        <pc:spChg chg="mod">
          <ac:chgData name="Marvin Turner" userId="671dfa8c-55de-4cfa-b268-961402fac46c" providerId="ADAL" clId="{F22E227F-0EAD-4EDA-91D7-DB1BED3FD9B7}" dt="2024-08-14T18:13:55.723" v="34" actId="2711"/>
          <ac:spMkLst>
            <pc:docMk/>
            <pc:sldMk cId="2195468017" sldId="365"/>
            <ac:spMk id="3582979" creationId="{00000000-0000-0000-0000-000000000000}"/>
          </ac:spMkLst>
        </pc:spChg>
      </pc:sldChg>
      <pc:sldChg chg="modSp mod modAnim">
        <pc:chgData name="Marvin Turner" userId="671dfa8c-55de-4cfa-b268-961402fac46c" providerId="ADAL" clId="{F22E227F-0EAD-4EDA-91D7-DB1BED3FD9B7}" dt="2024-08-15T14:04:58.853" v="1014" actId="1076"/>
        <pc:sldMkLst>
          <pc:docMk/>
          <pc:sldMk cId="2203494282" sldId="366"/>
        </pc:sldMkLst>
        <pc:spChg chg="mod">
          <ac:chgData name="Marvin Turner" userId="671dfa8c-55de-4cfa-b268-961402fac46c" providerId="ADAL" clId="{F22E227F-0EAD-4EDA-91D7-DB1BED3FD9B7}" dt="2024-08-15T14:04:58.853" v="1014" actId="1076"/>
          <ac:spMkLst>
            <pc:docMk/>
            <pc:sldMk cId="2203494282" sldId="366"/>
            <ac:spMk id="626690" creationId="{00000000-0000-0000-0000-000000000000}"/>
          </ac:spMkLst>
        </pc:spChg>
        <pc:spChg chg="mod">
          <ac:chgData name="Marvin Turner" userId="671dfa8c-55de-4cfa-b268-961402fac46c" providerId="ADAL" clId="{F22E227F-0EAD-4EDA-91D7-DB1BED3FD9B7}" dt="2024-08-15T14:04:55.865" v="1013" actId="1076"/>
          <ac:spMkLst>
            <pc:docMk/>
            <pc:sldMk cId="2203494282" sldId="366"/>
            <ac:spMk id="3578883" creationId="{00000000-0000-0000-0000-000000000000}"/>
          </ac:spMkLst>
        </pc:spChg>
      </pc:sldChg>
      <pc:sldChg chg="modSp mod ord">
        <pc:chgData name="Marvin Turner" userId="671dfa8c-55de-4cfa-b268-961402fac46c" providerId="ADAL" clId="{F22E227F-0EAD-4EDA-91D7-DB1BED3FD9B7}" dt="2024-08-14T19:43:59.645" v="271" actId="20577"/>
        <pc:sldMkLst>
          <pc:docMk/>
          <pc:sldMk cId="2869616183" sldId="368"/>
        </pc:sldMkLst>
        <pc:spChg chg="mod">
          <ac:chgData name="Marvin Turner" userId="671dfa8c-55de-4cfa-b268-961402fac46c" providerId="ADAL" clId="{F22E227F-0EAD-4EDA-91D7-DB1BED3FD9B7}" dt="2024-08-14T19:43:59.645" v="271" actId="20577"/>
          <ac:spMkLst>
            <pc:docMk/>
            <pc:sldMk cId="2869616183" sldId="368"/>
            <ac:spMk id="41986" creationId="{00000000-0000-0000-0000-000000000000}"/>
          </ac:spMkLst>
        </pc:spChg>
      </pc:sldChg>
      <pc:sldChg chg="modSp mod">
        <pc:chgData name="Marvin Turner" userId="671dfa8c-55de-4cfa-b268-961402fac46c" providerId="ADAL" clId="{F22E227F-0EAD-4EDA-91D7-DB1BED3FD9B7}" dt="2024-08-14T19:38:29.616" v="260" actId="27636"/>
        <pc:sldMkLst>
          <pc:docMk/>
          <pc:sldMk cId="1175789340" sldId="372"/>
        </pc:sldMkLst>
        <pc:spChg chg="mod">
          <ac:chgData name="Marvin Turner" userId="671dfa8c-55de-4cfa-b268-961402fac46c" providerId="ADAL" clId="{F22E227F-0EAD-4EDA-91D7-DB1BED3FD9B7}" dt="2024-08-14T19:38:29.616" v="260" actId="27636"/>
          <ac:spMkLst>
            <pc:docMk/>
            <pc:sldMk cId="1175789340" sldId="372"/>
            <ac:spMk id="37890" creationId="{00000000-0000-0000-0000-000000000000}"/>
          </ac:spMkLst>
        </pc:spChg>
      </pc:sldChg>
      <pc:sldChg chg="modSp mod ord">
        <pc:chgData name="Marvin Turner" userId="671dfa8c-55de-4cfa-b268-961402fac46c" providerId="ADAL" clId="{F22E227F-0EAD-4EDA-91D7-DB1BED3FD9B7}" dt="2024-08-14T18:16:55.879" v="42"/>
        <pc:sldMkLst>
          <pc:docMk/>
          <pc:sldMk cId="1907446295" sldId="373"/>
        </pc:sldMkLst>
        <pc:spChg chg="mod">
          <ac:chgData name="Marvin Turner" userId="671dfa8c-55de-4cfa-b268-961402fac46c" providerId="ADAL" clId="{F22E227F-0EAD-4EDA-91D7-DB1BED3FD9B7}" dt="2024-08-14T18:16:04.691" v="38" actId="20577"/>
          <ac:spMkLst>
            <pc:docMk/>
            <pc:sldMk cId="1907446295" sldId="373"/>
            <ac:spMk id="41986" creationId="{00000000-0000-0000-0000-000000000000}"/>
          </ac:spMkLst>
        </pc:spChg>
      </pc:sldChg>
      <pc:sldChg chg="modSp mod modAnim">
        <pc:chgData name="Marvin Turner" userId="671dfa8c-55de-4cfa-b268-961402fac46c" providerId="ADAL" clId="{F22E227F-0EAD-4EDA-91D7-DB1BED3FD9B7}" dt="2024-08-15T13:59:13.991" v="897" actId="1076"/>
        <pc:sldMkLst>
          <pc:docMk/>
          <pc:sldMk cId="1339501956" sldId="375"/>
        </pc:sldMkLst>
        <pc:spChg chg="mod">
          <ac:chgData name="Marvin Turner" userId="671dfa8c-55de-4cfa-b268-961402fac46c" providerId="ADAL" clId="{F22E227F-0EAD-4EDA-91D7-DB1BED3FD9B7}" dt="2024-08-15T13:59:13.802" v="896" actId="1076"/>
          <ac:spMkLst>
            <pc:docMk/>
            <pc:sldMk cId="1339501956" sldId="375"/>
            <ac:spMk id="51202" creationId="{01EA1C69-961E-40B5-A349-A1AE8EFFD02D}"/>
          </ac:spMkLst>
        </pc:spChg>
        <pc:spChg chg="mod">
          <ac:chgData name="Marvin Turner" userId="671dfa8c-55de-4cfa-b268-961402fac46c" providerId="ADAL" clId="{F22E227F-0EAD-4EDA-91D7-DB1BED3FD9B7}" dt="2024-08-15T13:59:13.991" v="897" actId="1076"/>
          <ac:spMkLst>
            <pc:docMk/>
            <pc:sldMk cId="1339501956" sldId="375"/>
            <ac:spMk id="99330" creationId="{9865C3FC-174B-4C84-A6CF-C64274EAA765}"/>
          </ac:spMkLst>
        </pc:spChg>
      </pc:sldChg>
      <pc:sldChg chg="modSp mod">
        <pc:chgData name="Marvin Turner" userId="671dfa8c-55de-4cfa-b268-961402fac46c" providerId="ADAL" clId="{F22E227F-0EAD-4EDA-91D7-DB1BED3FD9B7}" dt="2024-08-14T19:34:50.158" v="207" actId="27636"/>
        <pc:sldMkLst>
          <pc:docMk/>
          <pc:sldMk cId="2459967549" sldId="376"/>
        </pc:sldMkLst>
        <pc:spChg chg="mod">
          <ac:chgData name="Marvin Turner" userId="671dfa8c-55de-4cfa-b268-961402fac46c" providerId="ADAL" clId="{F22E227F-0EAD-4EDA-91D7-DB1BED3FD9B7}" dt="2024-08-14T19:34:50.158" v="207" actId="27636"/>
          <ac:spMkLst>
            <pc:docMk/>
            <pc:sldMk cId="2459967549" sldId="376"/>
            <ac:spMk id="303106" creationId="{00000000-0000-0000-0000-000000000000}"/>
          </ac:spMkLst>
        </pc:spChg>
        <pc:spChg chg="mod">
          <ac:chgData name="Marvin Turner" userId="671dfa8c-55de-4cfa-b268-961402fac46c" providerId="ADAL" clId="{F22E227F-0EAD-4EDA-91D7-DB1BED3FD9B7}" dt="2024-08-14T18:21:59.173" v="56" actId="2711"/>
          <ac:spMkLst>
            <pc:docMk/>
            <pc:sldMk cId="2459967549" sldId="376"/>
            <ac:spMk id="3360771" creationId="{00000000-0000-0000-0000-000000000000}"/>
          </ac:spMkLst>
        </pc:spChg>
      </pc:sldChg>
      <pc:sldChg chg="del">
        <pc:chgData name="Marvin Turner" userId="671dfa8c-55de-4cfa-b268-961402fac46c" providerId="ADAL" clId="{F22E227F-0EAD-4EDA-91D7-DB1BED3FD9B7}" dt="2024-08-14T19:13:19.717" v="127" actId="2696"/>
        <pc:sldMkLst>
          <pc:docMk/>
          <pc:sldMk cId="4155662816" sldId="378"/>
        </pc:sldMkLst>
      </pc:sldChg>
      <pc:sldChg chg="modSp ord">
        <pc:chgData name="Marvin Turner" userId="671dfa8c-55de-4cfa-b268-961402fac46c" providerId="ADAL" clId="{F22E227F-0EAD-4EDA-91D7-DB1BED3FD9B7}" dt="2024-08-14T18:34:04.757" v="121" actId="14100"/>
        <pc:sldMkLst>
          <pc:docMk/>
          <pc:sldMk cId="386348093" sldId="379"/>
        </pc:sldMkLst>
        <pc:spChg chg="mod">
          <ac:chgData name="Marvin Turner" userId="671dfa8c-55de-4cfa-b268-961402fac46c" providerId="ADAL" clId="{F22E227F-0EAD-4EDA-91D7-DB1BED3FD9B7}" dt="2024-08-14T18:34:04.757" v="121" actId="14100"/>
          <ac:spMkLst>
            <pc:docMk/>
            <pc:sldMk cId="386348093" sldId="379"/>
            <ac:spMk id="49154" creationId="{53283947-CFD2-4922-BC6E-BAA029190E82}"/>
          </ac:spMkLst>
        </pc:spChg>
      </pc:sldChg>
      <pc:sldChg chg="del">
        <pc:chgData name="Marvin Turner" userId="671dfa8c-55de-4cfa-b268-961402fac46c" providerId="ADAL" clId="{F22E227F-0EAD-4EDA-91D7-DB1BED3FD9B7}" dt="2024-08-15T14:09:54.570" v="1085" actId="47"/>
        <pc:sldMkLst>
          <pc:docMk/>
          <pc:sldMk cId="1476764126" sldId="380"/>
        </pc:sldMkLst>
      </pc:sldChg>
      <pc:sldChg chg="modSp mod ord modAnim">
        <pc:chgData name="Marvin Turner" userId="671dfa8c-55de-4cfa-b268-961402fac46c" providerId="ADAL" clId="{F22E227F-0EAD-4EDA-91D7-DB1BED3FD9B7}" dt="2024-08-15T14:09:02.456" v="1084" actId="1076"/>
        <pc:sldMkLst>
          <pc:docMk/>
          <pc:sldMk cId="2384047607" sldId="381"/>
        </pc:sldMkLst>
        <pc:spChg chg="mod">
          <ac:chgData name="Marvin Turner" userId="671dfa8c-55de-4cfa-b268-961402fac46c" providerId="ADAL" clId="{F22E227F-0EAD-4EDA-91D7-DB1BED3FD9B7}" dt="2024-08-15T14:08:16.063" v="1055" actId="1076"/>
          <ac:spMkLst>
            <pc:docMk/>
            <pc:sldMk cId="2384047607" sldId="381"/>
            <ac:spMk id="47106" creationId="{00000000-0000-0000-0000-000000000000}"/>
          </ac:spMkLst>
        </pc:spChg>
        <pc:spChg chg="mod">
          <ac:chgData name="Marvin Turner" userId="671dfa8c-55de-4cfa-b268-961402fac46c" providerId="ADAL" clId="{F22E227F-0EAD-4EDA-91D7-DB1BED3FD9B7}" dt="2024-08-15T14:09:02.456" v="1084" actId="1076"/>
          <ac:spMkLst>
            <pc:docMk/>
            <pc:sldMk cId="2384047607" sldId="381"/>
            <ac:spMk id="1942534" creationId="{00000000-0000-0000-0000-000000000000}"/>
          </ac:spMkLst>
        </pc:spChg>
      </pc:sldChg>
      <pc:sldChg chg="modSp mod">
        <pc:chgData name="Marvin Turner" userId="671dfa8c-55de-4cfa-b268-961402fac46c" providerId="ADAL" clId="{F22E227F-0EAD-4EDA-91D7-DB1BED3FD9B7}" dt="2024-08-15T14:14:32.435" v="1094" actId="20577"/>
        <pc:sldMkLst>
          <pc:docMk/>
          <pc:sldMk cId="3474483545" sldId="382"/>
        </pc:sldMkLst>
        <pc:spChg chg="mod">
          <ac:chgData name="Marvin Turner" userId="671dfa8c-55de-4cfa-b268-961402fac46c" providerId="ADAL" clId="{F22E227F-0EAD-4EDA-91D7-DB1BED3FD9B7}" dt="2024-08-15T14:14:32.435" v="1094" actId="20577"/>
          <ac:spMkLst>
            <pc:docMk/>
            <pc:sldMk cId="3474483545" sldId="382"/>
            <ac:spMk id="303106" creationId="{00000000-0000-0000-0000-000000000000}"/>
          </ac:spMkLst>
        </pc:spChg>
        <pc:spChg chg="mod">
          <ac:chgData name="Marvin Turner" userId="671dfa8c-55de-4cfa-b268-961402fac46c" providerId="ADAL" clId="{F22E227F-0EAD-4EDA-91D7-DB1BED3FD9B7}" dt="2024-08-14T19:43:17.764" v="265" actId="207"/>
          <ac:spMkLst>
            <pc:docMk/>
            <pc:sldMk cId="3474483545" sldId="382"/>
            <ac:spMk id="3360771" creationId="{00000000-0000-0000-0000-000000000000}"/>
          </ac:spMkLst>
        </pc:spChg>
      </pc:sldChg>
      <pc:sldChg chg="modSp mod">
        <pc:chgData name="Marvin Turner" userId="671dfa8c-55de-4cfa-b268-961402fac46c" providerId="ADAL" clId="{F22E227F-0EAD-4EDA-91D7-DB1BED3FD9B7}" dt="2024-08-14T19:36:27.089" v="249" actId="20577"/>
        <pc:sldMkLst>
          <pc:docMk/>
          <pc:sldMk cId="2623791568" sldId="384"/>
        </pc:sldMkLst>
        <pc:spChg chg="mod">
          <ac:chgData name="Marvin Turner" userId="671dfa8c-55de-4cfa-b268-961402fac46c" providerId="ADAL" clId="{F22E227F-0EAD-4EDA-91D7-DB1BED3FD9B7}" dt="2024-08-14T19:36:01.737" v="221" actId="20577"/>
          <ac:spMkLst>
            <pc:docMk/>
            <pc:sldMk cId="2623791568" sldId="384"/>
            <ac:spMk id="37890" creationId="{00000000-0000-0000-0000-000000000000}"/>
          </ac:spMkLst>
        </pc:spChg>
        <pc:spChg chg="mod">
          <ac:chgData name="Marvin Turner" userId="671dfa8c-55de-4cfa-b268-961402fac46c" providerId="ADAL" clId="{F22E227F-0EAD-4EDA-91D7-DB1BED3FD9B7}" dt="2024-08-14T19:36:27.089" v="249" actId="20577"/>
          <ac:spMkLst>
            <pc:docMk/>
            <pc:sldMk cId="2623791568" sldId="384"/>
            <ac:spMk id="1970182" creationId="{00000000-0000-0000-0000-000000000000}"/>
          </ac:spMkLst>
        </pc:spChg>
      </pc:sldChg>
      <pc:sldChg chg="addSp delSp modSp mod">
        <pc:chgData name="Marvin Turner" userId="671dfa8c-55de-4cfa-b268-961402fac46c" providerId="ADAL" clId="{F22E227F-0EAD-4EDA-91D7-DB1BED3FD9B7}" dt="2024-08-15T14:15:53.380" v="1104" actId="20577"/>
        <pc:sldMkLst>
          <pc:docMk/>
          <pc:sldMk cId="3554251291" sldId="387"/>
        </pc:sldMkLst>
        <pc:spChg chg="add del">
          <ac:chgData name="Marvin Turner" userId="671dfa8c-55de-4cfa-b268-961402fac46c" providerId="ADAL" clId="{F22E227F-0EAD-4EDA-91D7-DB1BED3FD9B7}" dt="2024-08-14T19:32:51.374" v="175" actId="22"/>
          <ac:spMkLst>
            <pc:docMk/>
            <pc:sldMk cId="3554251291" sldId="387"/>
            <ac:spMk id="4" creationId="{895DB1AF-0D24-AB0E-BAD3-73B159A0E147}"/>
          </ac:spMkLst>
        </pc:spChg>
        <pc:spChg chg="add del">
          <ac:chgData name="Marvin Turner" userId="671dfa8c-55de-4cfa-b268-961402fac46c" providerId="ADAL" clId="{F22E227F-0EAD-4EDA-91D7-DB1BED3FD9B7}" dt="2024-08-14T19:33:18.353" v="183" actId="478"/>
          <ac:spMkLst>
            <pc:docMk/>
            <pc:sldMk cId="3554251291" sldId="387"/>
            <ac:spMk id="6" creationId="{4ADD1B07-E39C-25EE-E461-1474A3F5F2F2}"/>
          </ac:spMkLst>
        </pc:spChg>
        <pc:spChg chg="mod">
          <ac:chgData name="Marvin Turner" userId="671dfa8c-55de-4cfa-b268-961402fac46c" providerId="ADAL" clId="{F22E227F-0EAD-4EDA-91D7-DB1BED3FD9B7}" dt="2024-08-15T14:15:53.380" v="1104" actId="20577"/>
          <ac:spMkLst>
            <pc:docMk/>
            <pc:sldMk cId="3554251291" sldId="387"/>
            <ac:spMk id="62466" creationId="{D24DB665-9519-4E6B-AC89-0CEA343C1253}"/>
          </ac:spMkLst>
        </pc:spChg>
        <pc:spChg chg="mod">
          <ac:chgData name="Marvin Turner" userId="671dfa8c-55de-4cfa-b268-961402fac46c" providerId="ADAL" clId="{F22E227F-0EAD-4EDA-91D7-DB1BED3FD9B7}" dt="2024-08-14T19:34:01.697" v="204" actId="20577"/>
          <ac:spMkLst>
            <pc:docMk/>
            <pc:sldMk cId="3554251291" sldId="387"/>
            <ac:spMk id="121858" creationId="{E702565E-A43B-4FC7-978D-7892984C230B}"/>
          </ac:spMkLst>
        </pc:spChg>
      </pc:sldChg>
      <pc:sldChg chg="add ord">
        <pc:chgData name="Marvin Turner" userId="671dfa8c-55de-4cfa-b268-961402fac46c" providerId="ADAL" clId="{F22E227F-0EAD-4EDA-91D7-DB1BED3FD9B7}" dt="2024-08-14T18:32:29.754" v="114"/>
        <pc:sldMkLst>
          <pc:docMk/>
          <pc:sldMk cId="2551831261" sldId="458"/>
        </pc:sldMkLst>
      </pc:sldChg>
      <pc:sldChg chg="addSp delSp modSp add mod modAnim">
        <pc:chgData name="Marvin Turner" userId="671dfa8c-55de-4cfa-b268-961402fac46c" providerId="ADAL" clId="{F22E227F-0EAD-4EDA-91D7-DB1BED3FD9B7}" dt="2024-08-15T13:55:51.753" v="793" actId="1076"/>
        <pc:sldMkLst>
          <pc:docMk/>
          <pc:sldMk cId="359078846" sldId="459"/>
        </pc:sldMkLst>
        <pc:spChg chg="add del">
          <ac:chgData name="Marvin Turner" userId="671dfa8c-55de-4cfa-b268-961402fac46c" providerId="ADAL" clId="{F22E227F-0EAD-4EDA-91D7-DB1BED3FD9B7}" dt="2024-08-15T13:53:26.725" v="706" actId="22"/>
          <ac:spMkLst>
            <pc:docMk/>
            <pc:sldMk cId="359078846" sldId="459"/>
            <ac:spMk id="4" creationId="{51619217-C724-CE49-322C-D032FF2FC84F}"/>
          </ac:spMkLst>
        </pc:spChg>
        <pc:spChg chg="mod">
          <ac:chgData name="Marvin Turner" userId="671dfa8c-55de-4cfa-b268-961402fac46c" providerId="ADAL" clId="{F22E227F-0EAD-4EDA-91D7-DB1BED3FD9B7}" dt="2024-08-15T13:55:51.753" v="793" actId="1076"/>
          <ac:spMkLst>
            <pc:docMk/>
            <pc:sldMk cId="359078846" sldId="459"/>
            <ac:spMk id="54274" creationId="{D8E5AD35-BF15-4F8D-BC5B-57AA0616739C}"/>
          </ac:spMkLst>
        </pc:spChg>
        <pc:spChg chg="mod">
          <ac:chgData name="Marvin Turner" userId="671dfa8c-55de-4cfa-b268-961402fac46c" providerId="ADAL" clId="{F22E227F-0EAD-4EDA-91D7-DB1BED3FD9B7}" dt="2024-08-15T13:53:45.932" v="721" actId="20577"/>
          <ac:spMkLst>
            <pc:docMk/>
            <pc:sldMk cId="359078846" sldId="459"/>
            <ac:spMk id="105474" creationId="{DA1A00CA-B802-4A0F-9AEF-DEDAE2A10A28}"/>
          </ac:spMkLst>
        </pc:spChg>
      </pc:sldChg>
      <pc:sldChg chg="modSp add mod ord modAnim">
        <pc:chgData name="Marvin Turner" userId="671dfa8c-55de-4cfa-b268-961402fac46c" providerId="ADAL" clId="{F22E227F-0EAD-4EDA-91D7-DB1BED3FD9B7}" dt="2024-08-15T14:02:09.415" v="942" actId="20577"/>
        <pc:sldMkLst>
          <pc:docMk/>
          <pc:sldMk cId="371603060" sldId="460"/>
        </pc:sldMkLst>
        <pc:spChg chg="mod">
          <ac:chgData name="Marvin Turner" userId="671dfa8c-55de-4cfa-b268-961402fac46c" providerId="ADAL" clId="{F22E227F-0EAD-4EDA-91D7-DB1BED3FD9B7}" dt="2024-08-15T14:02:09.415" v="942" actId="20577"/>
          <ac:spMkLst>
            <pc:docMk/>
            <pc:sldMk cId="371603060" sldId="460"/>
            <ac:spMk id="47106" creationId="{FA72AFF4-A22F-4A9A-8862-850DC43FCEAC}"/>
          </ac:spMkLst>
        </pc:spChg>
        <pc:spChg chg="mod">
          <ac:chgData name="Marvin Turner" userId="671dfa8c-55de-4cfa-b268-961402fac46c" providerId="ADAL" clId="{F22E227F-0EAD-4EDA-91D7-DB1BED3FD9B7}" dt="2024-08-15T14:01:48.738" v="927" actId="1076"/>
          <ac:spMkLst>
            <pc:docMk/>
            <pc:sldMk cId="371603060" sldId="460"/>
            <ac:spMk id="91138" creationId="{A5366461-A21A-44B8-B7B4-A7929C855DA5}"/>
          </ac:spMkLst>
        </pc:spChg>
      </pc:sldChg>
      <pc:sldChg chg="modSp add mod modAnim">
        <pc:chgData name="Marvin Turner" userId="671dfa8c-55de-4cfa-b268-961402fac46c" providerId="ADAL" clId="{F22E227F-0EAD-4EDA-91D7-DB1BED3FD9B7}" dt="2024-08-15T14:06:34.585" v="1047" actId="1076"/>
        <pc:sldMkLst>
          <pc:docMk/>
          <pc:sldMk cId="2353685602" sldId="461"/>
        </pc:sldMkLst>
        <pc:spChg chg="mod">
          <ac:chgData name="Marvin Turner" userId="671dfa8c-55de-4cfa-b268-961402fac46c" providerId="ADAL" clId="{F22E227F-0EAD-4EDA-91D7-DB1BED3FD9B7}" dt="2024-08-15T14:06:34.585" v="1047" actId="1076"/>
          <ac:spMkLst>
            <pc:docMk/>
            <pc:sldMk cId="2353685602" sldId="461"/>
            <ac:spMk id="624642" creationId="{00000000-0000-0000-0000-000000000000}"/>
          </ac:spMkLst>
        </pc:spChg>
        <pc:spChg chg="mod">
          <ac:chgData name="Marvin Turner" userId="671dfa8c-55de-4cfa-b268-961402fac46c" providerId="ADAL" clId="{F22E227F-0EAD-4EDA-91D7-DB1BED3FD9B7}" dt="2024-08-15T14:06:26.171" v="1046" actId="1076"/>
          <ac:spMkLst>
            <pc:docMk/>
            <pc:sldMk cId="2353685602" sldId="461"/>
            <ac:spMk id="358400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48656-D859-D244-9AFF-934D3CB4B2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a:extLst>
              <a:ext uri="{FF2B5EF4-FFF2-40B4-BE49-F238E27FC236}">
                <a16:creationId xmlns:a16="http://schemas.microsoft.com/office/drawing/2014/main" id="{839A4F4A-1C85-E447-8600-C4D59C9C929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E453D8A-F543-E749-809F-D6FADAD61B03}" type="datetimeFigureOut">
              <a:rPr lang="en-ES" smtClean="0"/>
              <a:t>08/15/2024</a:t>
            </a:fld>
            <a:endParaRPr lang="en-ES"/>
          </a:p>
        </p:txBody>
      </p:sp>
      <p:sp>
        <p:nvSpPr>
          <p:cNvPr id="4" name="Footer Placeholder 3">
            <a:extLst>
              <a:ext uri="{FF2B5EF4-FFF2-40B4-BE49-F238E27FC236}">
                <a16:creationId xmlns:a16="http://schemas.microsoft.com/office/drawing/2014/main" id="{C6212B02-BAFD-B544-AE49-CBF3F2CB31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5" name="Slide Number Placeholder 4">
            <a:extLst>
              <a:ext uri="{FF2B5EF4-FFF2-40B4-BE49-F238E27FC236}">
                <a16:creationId xmlns:a16="http://schemas.microsoft.com/office/drawing/2014/main" id="{BB9C6C90-795E-9146-A124-4C9900F6D2B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EF2612-552C-FC4F-8D55-FD76179E4A03}" type="slidenum">
              <a:rPr lang="en-ES" smtClean="0"/>
              <a:t>‹#›</a:t>
            </a:fld>
            <a:endParaRPr lang="en-ES"/>
          </a:p>
        </p:txBody>
      </p:sp>
    </p:spTree>
    <p:extLst>
      <p:ext uri="{BB962C8B-B14F-4D97-AF65-F5344CB8AC3E}">
        <p14:creationId xmlns:p14="http://schemas.microsoft.com/office/powerpoint/2010/main" val="902640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E979AF-993D-B44A-A058-3581363D450F}" type="datetimeFigureOut">
              <a:rPr lang="en-ES" smtClean="0"/>
              <a:t>08/15/2024</a:t>
            </a:fld>
            <a:endParaRPr lang="en-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DF9181-FF78-CC4B-8677-4D2CB8C9FB05}" type="slidenum">
              <a:rPr lang="en-ES" smtClean="0"/>
              <a:t>‹#›</a:t>
            </a:fld>
            <a:endParaRPr lang="en-ES"/>
          </a:p>
        </p:txBody>
      </p:sp>
    </p:spTree>
    <p:extLst>
      <p:ext uri="{BB962C8B-B14F-4D97-AF65-F5344CB8AC3E}">
        <p14:creationId xmlns:p14="http://schemas.microsoft.com/office/powerpoint/2010/main" val="1927290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1</a:t>
            </a:fld>
            <a:endParaRPr lang="en-ES"/>
          </a:p>
        </p:txBody>
      </p:sp>
    </p:spTree>
    <p:extLst>
      <p:ext uri="{BB962C8B-B14F-4D97-AF65-F5344CB8AC3E}">
        <p14:creationId xmlns:p14="http://schemas.microsoft.com/office/powerpoint/2010/main" val="471736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70" name="Rectangle 6">
            <a:extLst>
              <a:ext uri="{FF2B5EF4-FFF2-40B4-BE49-F238E27FC236}">
                <a16:creationId xmlns:a16="http://schemas.microsoft.com/office/drawing/2014/main" id="{E74FB6BC-8CF6-45CF-880C-A7A82B642DDC}"/>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0C6141F8-A9CB-4D93-B705-8BAEB8B2A5C8}" type="slidenum">
              <a:rPr lang="en-US" altLang="en-US" sz="1400" smtClean="0"/>
              <a:pPr fontAlgn="base">
                <a:spcBef>
                  <a:spcPct val="0"/>
                </a:spcBef>
                <a:spcAft>
                  <a:spcPct val="0"/>
                </a:spcAft>
              </a:pPr>
              <a:t>39</a:t>
            </a:fld>
            <a:endParaRPr lang="en-US" altLang="en-US" sz="1400"/>
          </a:p>
        </p:txBody>
      </p:sp>
      <p:sp>
        <p:nvSpPr>
          <p:cNvPr id="83971" name="Rectangle 1">
            <a:extLst>
              <a:ext uri="{FF2B5EF4-FFF2-40B4-BE49-F238E27FC236}">
                <a16:creationId xmlns:a16="http://schemas.microsoft.com/office/drawing/2014/main" id="{FDAFAA2D-44B2-4532-89FB-CC52124C98C0}"/>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3972" name="Rectangle 2">
            <a:extLst>
              <a:ext uri="{FF2B5EF4-FFF2-40B4-BE49-F238E27FC236}">
                <a16:creationId xmlns:a16="http://schemas.microsoft.com/office/drawing/2014/main" id="{0BD7F56C-3201-43DE-982F-52602EAE1C5E}"/>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761200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258" name="Rectangle 6">
            <a:extLst>
              <a:ext uri="{FF2B5EF4-FFF2-40B4-BE49-F238E27FC236}">
                <a16:creationId xmlns:a16="http://schemas.microsoft.com/office/drawing/2014/main" id="{5712E201-1648-4C15-AB4A-C98B4CB64251}"/>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92A3283A-4BEF-4EB2-911C-174FF212744C}" type="slidenum">
              <a:rPr lang="en-US" altLang="en-US" sz="1400" smtClean="0"/>
              <a:pPr fontAlgn="base">
                <a:spcBef>
                  <a:spcPct val="0"/>
                </a:spcBef>
                <a:spcAft>
                  <a:spcPct val="0"/>
                </a:spcAft>
              </a:pPr>
              <a:t>40</a:t>
            </a:fld>
            <a:endParaRPr lang="en-US" altLang="en-US" sz="1400"/>
          </a:p>
        </p:txBody>
      </p:sp>
      <p:sp>
        <p:nvSpPr>
          <p:cNvPr id="96259" name="Rectangle 1">
            <a:extLst>
              <a:ext uri="{FF2B5EF4-FFF2-40B4-BE49-F238E27FC236}">
                <a16:creationId xmlns:a16="http://schemas.microsoft.com/office/drawing/2014/main" id="{F2036A2A-B0AE-4ADB-A854-58CD58918A90}"/>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6260" name="Rectangle 2">
            <a:extLst>
              <a:ext uri="{FF2B5EF4-FFF2-40B4-BE49-F238E27FC236}">
                <a16:creationId xmlns:a16="http://schemas.microsoft.com/office/drawing/2014/main" id="{522B7E34-FBEC-4DBF-8EC9-35E81CA361E4}"/>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102012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114" name="Rectangle 6">
            <a:extLst>
              <a:ext uri="{FF2B5EF4-FFF2-40B4-BE49-F238E27FC236}">
                <a16:creationId xmlns:a16="http://schemas.microsoft.com/office/drawing/2014/main" id="{84F5898D-1D4F-4C30-A7E3-9E721831D43A}"/>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13068A2B-5E52-41F2-BAF0-D462752B4B6D}" type="slidenum">
              <a:rPr lang="en-US" altLang="en-US" sz="1400" smtClean="0"/>
              <a:pPr fontAlgn="base">
                <a:spcBef>
                  <a:spcPct val="0"/>
                </a:spcBef>
                <a:spcAft>
                  <a:spcPct val="0"/>
                </a:spcAft>
              </a:pPr>
              <a:t>41</a:t>
            </a:fld>
            <a:endParaRPr lang="en-US" altLang="en-US" sz="1400"/>
          </a:p>
        </p:txBody>
      </p:sp>
      <p:sp>
        <p:nvSpPr>
          <p:cNvPr id="90115" name="Rectangle 1">
            <a:extLst>
              <a:ext uri="{FF2B5EF4-FFF2-40B4-BE49-F238E27FC236}">
                <a16:creationId xmlns:a16="http://schemas.microsoft.com/office/drawing/2014/main" id="{BC340BFD-DB5B-4E2B-97FD-CE3C62091562}"/>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0116" name="Rectangle 2">
            <a:extLst>
              <a:ext uri="{FF2B5EF4-FFF2-40B4-BE49-F238E27FC236}">
                <a16:creationId xmlns:a16="http://schemas.microsoft.com/office/drawing/2014/main" id="{4E52D7DF-0AA9-4F34-9C90-22067C90654B}"/>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7526202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6">
            <a:extLst>
              <a:ext uri="{FF2B5EF4-FFF2-40B4-BE49-F238E27FC236}">
                <a16:creationId xmlns:a16="http://schemas.microsoft.com/office/drawing/2014/main" id="{C5D35081-D14A-4980-A85E-0134E9F1A124}"/>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98329C53-65AD-4415-BA14-B6B66F699C0D}" type="slidenum">
              <a:rPr lang="en-US" altLang="en-US" sz="1400" smtClean="0"/>
              <a:pPr fontAlgn="base">
                <a:spcBef>
                  <a:spcPct val="0"/>
                </a:spcBef>
                <a:spcAft>
                  <a:spcPct val="0"/>
                </a:spcAft>
              </a:pPr>
              <a:t>42</a:t>
            </a:fld>
            <a:endParaRPr lang="en-US" altLang="en-US" sz="1400"/>
          </a:p>
        </p:txBody>
      </p:sp>
      <p:sp>
        <p:nvSpPr>
          <p:cNvPr id="92163" name="Rectangle 1">
            <a:extLst>
              <a:ext uri="{FF2B5EF4-FFF2-40B4-BE49-F238E27FC236}">
                <a16:creationId xmlns:a16="http://schemas.microsoft.com/office/drawing/2014/main" id="{F9846BCB-93B9-4326-8BD9-029FD15439E3}"/>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2164" name="Rectangle 2">
            <a:extLst>
              <a:ext uri="{FF2B5EF4-FFF2-40B4-BE49-F238E27FC236}">
                <a16:creationId xmlns:a16="http://schemas.microsoft.com/office/drawing/2014/main" id="{A24845C6-1B76-4F69-A844-548889CEABFC}"/>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9677614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8306" name="Rectangle 6">
            <a:extLst>
              <a:ext uri="{FF2B5EF4-FFF2-40B4-BE49-F238E27FC236}">
                <a16:creationId xmlns:a16="http://schemas.microsoft.com/office/drawing/2014/main" id="{05A9A5BB-7729-453B-AB18-0665350DC4D1}"/>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B47C89E-0ABF-4762-99B1-C38B00E11E58}" type="slidenum">
              <a:rPr lang="en-US" altLang="en-US" sz="1400" smtClean="0"/>
              <a:pPr fontAlgn="base">
                <a:spcBef>
                  <a:spcPct val="0"/>
                </a:spcBef>
                <a:spcAft>
                  <a:spcPct val="0"/>
                </a:spcAft>
              </a:pPr>
              <a:t>43</a:t>
            </a:fld>
            <a:endParaRPr lang="en-US" altLang="en-US" sz="1400"/>
          </a:p>
        </p:txBody>
      </p:sp>
      <p:sp>
        <p:nvSpPr>
          <p:cNvPr id="98307" name="Rectangle 1">
            <a:extLst>
              <a:ext uri="{FF2B5EF4-FFF2-40B4-BE49-F238E27FC236}">
                <a16:creationId xmlns:a16="http://schemas.microsoft.com/office/drawing/2014/main" id="{7ADAC3BD-5FD9-4136-9E5E-41C59A0C6B6F}"/>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8308" name="Rectangle 2">
            <a:extLst>
              <a:ext uri="{FF2B5EF4-FFF2-40B4-BE49-F238E27FC236}">
                <a16:creationId xmlns:a16="http://schemas.microsoft.com/office/drawing/2014/main" id="{24AD9ACA-4446-40F8-B20A-A358A76323D3}"/>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9429956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0354" name="Rectangle 6">
            <a:extLst>
              <a:ext uri="{FF2B5EF4-FFF2-40B4-BE49-F238E27FC236}">
                <a16:creationId xmlns:a16="http://schemas.microsoft.com/office/drawing/2014/main" id="{BC5C1555-7FD5-4FD7-8390-68DEE1233861}"/>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5966316F-F33F-4BF9-AA1E-5EE5462511E7}" type="slidenum">
              <a:rPr lang="en-US" altLang="en-US" sz="1400" smtClean="0"/>
              <a:pPr fontAlgn="base">
                <a:spcBef>
                  <a:spcPct val="0"/>
                </a:spcBef>
                <a:spcAft>
                  <a:spcPct val="0"/>
                </a:spcAft>
              </a:pPr>
              <a:t>44</a:t>
            </a:fld>
            <a:endParaRPr lang="en-US" altLang="en-US" sz="1400"/>
          </a:p>
        </p:txBody>
      </p:sp>
      <p:sp>
        <p:nvSpPr>
          <p:cNvPr id="100355" name="Rectangle 1">
            <a:extLst>
              <a:ext uri="{FF2B5EF4-FFF2-40B4-BE49-F238E27FC236}">
                <a16:creationId xmlns:a16="http://schemas.microsoft.com/office/drawing/2014/main" id="{3831BB3D-A1D5-496D-B190-742B37F54709}"/>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0356" name="Rectangle 2">
            <a:extLst>
              <a:ext uri="{FF2B5EF4-FFF2-40B4-BE49-F238E27FC236}">
                <a16:creationId xmlns:a16="http://schemas.microsoft.com/office/drawing/2014/main" id="{7A21ABD3-D80E-48C4-BB50-C7E31832AF80}"/>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886037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02" name="Rectangle 6">
            <a:extLst>
              <a:ext uri="{FF2B5EF4-FFF2-40B4-BE49-F238E27FC236}">
                <a16:creationId xmlns:a16="http://schemas.microsoft.com/office/drawing/2014/main" id="{1277EF3D-2B4D-446E-86AA-A8F6F883DEA1}"/>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3C54984E-6A32-4732-9DD9-6C90BA3483A6}" type="slidenum">
              <a:rPr lang="en-US" altLang="en-US" sz="1400" smtClean="0"/>
              <a:pPr fontAlgn="base">
                <a:spcBef>
                  <a:spcPct val="0"/>
                </a:spcBef>
                <a:spcAft>
                  <a:spcPct val="0"/>
                </a:spcAft>
              </a:pPr>
              <a:t>45</a:t>
            </a:fld>
            <a:endParaRPr lang="en-US" altLang="en-US" sz="1400"/>
          </a:p>
        </p:txBody>
      </p:sp>
      <p:sp>
        <p:nvSpPr>
          <p:cNvPr id="102403" name="Rectangle 1">
            <a:extLst>
              <a:ext uri="{FF2B5EF4-FFF2-40B4-BE49-F238E27FC236}">
                <a16:creationId xmlns:a16="http://schemas.microsoft.com/office/drawing/2014/main" id="{1EA70CC0-4717-41EF-A05A-831F359AD7CA}"/>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2404" name="Rectangle 2">
            <a:extLst>
              <a:ext uri="{FF2B5EF4-FFF2-40B4-BE49-F238E27FC236}">
                <a16:creationId xmlns:a16="http://schemas.microsoft.com/office/drawing/2014/main" id="{1BB4670A-05D3-4510-9B56-8DC6AFD4C4BC}"/>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264769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450" name="Rectangle 6">
            <a:extLst>
              <a:ext uri="{FF2B5EF4-FFF2-40B4-BE49-F238E27FC236}">
                <a16:creationId xmlns:a16="http://schemas.microsoft.com/office/drawing/2014/main" id="{2F722EB6-D263-44A9-930F-8D39FEC363E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67E96B57-6737-4D81-8B54-20836F9B8D9E}" type="slidenum">
              <a:rPr lang="en-US" altLang="en-US" sz="1400" smtClean="0"/>
              <a:pPr fontAlgn="base">
                <a:spcBef>
                  <a:spcPct val="0"/>
                </a:spcBef>
                <a:spcAft>
                  <a:spcPct val="0"/>
                </a:spcAft>
              </a:pPr>
              <a:t>46</a:t>
            </a:fld>
            <a:endParaRPr lang="en-US" altLang="en-US" sz="1400"/>
          </a:p>
        </p:txBody>
      </p:sp>
      <p:sp>
        <p:nvSpPr>
          <p:cNvPr id="104451" name="Rectangle 1">
            <a:extLst>
              <a:ext uri="{FF2B5EF4-FFF2-40B4-BE49-F238E27FC236}">
                <a16:creationId xmlns:a16="http://schemas.microsoft.com/office/drawing/2014/main" id="{4844304C-83A4-4E16-A9FF-78EE964EB07A}"/>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4452" name="Rectangle 2">
            <a:extLst>
              <a:ext uri="{FF2B5EF4-FFF2-40B4-BE49-F238E27FC236}">
                <a16:creationId xmlns:a16="http://schemas.microsoft.com/office/drawing/2014/main" id="{BDF2484A-AE05-4897-8B4F-177466B5EC8A}"/>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3106392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6498" name="Rectangle 6">
            <a:extLst>
              <a:ext uri="{FF2B5EF4-FFF2-40B4-BE49-F238E27FC236}">
                <a16:creationId xmlns:a16="http://schemas.microsoft.com/office/drawing/2014/main" id="{C1B45F2A-D041-4FC8-9D82-9D50FD9EA75C}"/>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F17DBCAA-FE4C-407E-8FEE-0BB1741C3D4A}" type="slidenum">
              <a:rPr lang="en-US" altLang="en-US" sz="1400" smtClean="0"/>
              <a:pPr fontAlgn="base">
                <a:spcBef>
                  <a:spcPct val="0"/>
                </a:spcBef>
                <a:spcAft>
                  <a:spcPct val="0"/>
                </a:spcAft>
              </a:pPr>
              <a:t>47</a:t>
            </a:fld>
            <a:endParaRPr lang="en-US" altLang="en-US" sz="1400"/>
          </a:p>
        </p:txBody>
      </p:sp>
      <p:sp>
        <p:nvSpPr>
          <p:cNvPr id="106499" name="Rectangle 1">
            <a:extLst>
              <a:ext uri="{FF2B5EF4-FFF2-40B4-BE49-F238E27FC236}">
                <a16:creationId xmlns:a16="http://schemas.microsoft.com/office/drawing/2014/main" id="{993A0127-D416-4128-8719-AC00628E5E95}"/>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6500" name="Rectangle 2">
            <a:extLst>
              <a:ext uri="{FF2B5EF4-FFF2-40B4-BE49-F238E27FC236}">
                <a16:creationId xmlns:a16="http://schemas.microsoft.com/office/drawing/2014/main" id="{A71614E2-F2FF-44E6-A132-1E6B31E27926}"/>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9103412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6498" name="Rectangle 6">
            <a:extLst>
              <a:ext uri="{FF2B5EF4-FFF2-40B4-BE49-F238E27FC236}">
                <a16:creationId xmlns:a16="http://schemas.microsoft.com/office/drawing/2014/main" id="{C1B45F2A-D041-4FC8-9D82-9D50FD9EA75C}"/>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F17DBCAA-FE4C-407E-8FEE-0BB1741C3D4A}" type="slidenum">
              <a:rPr lang="en-US" altLang="en-US" sz="1400" smtClean="0"/>
              <a:pPr fontAlgn="base">
                <a:spcBef>
                  <a:spcPct val="0"/>
                </a:spcBef>
                <a:spcAft>
                  <a:spcPct val="0"/>
                </a:spcAft>
              </a:pPr>
              <a:t>48</a:t>
            </a:fld>
            <a:endParaRPr lang="en-US" altLang="en-US" sz="1400"/>
          </a:p>
        </p:txBody>
      </p:sp>
      <p:sp>
        <p:nvSpPr>
          <p:cNvPr id="106499" name="Rectangle 1">
            <a:extLst>
              <a:ext uri="{FF2B5EF4-FFF2-40B4-BE49-F238E27FC236}">
                <a16:creationId xmlns:a16="http://schemas.microsoft.com/office/drawing/2014/main" id="{993A0127-D416-4128-8719-AC00628E5E95}"/>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6500" name="Rectangle 2">
            <a:extLst>
              <a:ext uri="{FF2B5EF4-FFF2-40B4-BE49-F238E27FC236}">
                <a16:creationId xmlns:a16="http://schemas.microsoft.com/office/drawing/2014/main" id="{A71614E2-F2FF-44E6-A132-1E6B31E27926}"/>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903997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2</a:t>
            </a:fld>
            <a:endParaRPr lang="en-ES"/>
          </a:p>
        </p:txBody>
      </p:sp>
    </p:spTree>
    <p:extLst>
      <p:ext uri="{BB962C8B-B14F-4D97-AF65-F5344CB8AC3E}">
        <p14:creationId xmlns:p14="http://schemas.microsoft.com/office/powerpoint/2010/main" val="21926674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0354" name="Rectangle 6">
            <a:extLst>
              <a:ext uri="{FF2B5EF4-FFF2-40B4-BE49-F238E27FC236}">
                <a16:creationId xmlns:a16="http://schemas.microsoft.com/office/drawing/2014/main" id="{BC5C1555-7FD5-4FD7-8390-68DEE1233861}"/>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5966316F-F33F-4BF9-AA1E-5EE5462511E7}" type="slidenum">
              <a:rPr lang="en-US" altLang="en-US" sz="1400" smtClean="0"/>
              <a:pPr fontAlgn="base">
                <a:spcBef>
                  <a:spcPct val="0"/>
                </a:spcBef>
                <a:spcAft>
                  <a:spcPct val="0"/>
                </a:spcAft>
              </a:pPr>
              <a:t>50</a:t>
            </a:fld>
            <a:endParaRPr lang="en-US" altLang="en-US" sz="1400"/>
          </a:p>
        </p:txBody>
      </p:sp>
      <p:sp>
        <p:nvSpPr>
          <p:cNvPr id="100355" name="Rectangle 1">
            <a:extLst>
              <a:ext uri="{FF2B5EF4-FFF2-40B4-BE49-F238E27FC236}">
                <a16:creationId xmlns:a16="http://schemas.microsoft.com/office/drawing/2014/main" id="{3831BB3D-A1D5-496D-B190-742B37F54709}"/>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0356" name="Rectangle 2">
            <a:extLst>
              <a:ext uri="{FF2B5EF4-FFF2-40B4-BE49-F238E27FC236}">
                <a16:creationId xmlns:a16="http://schemas.microsoft.com/office/drawing/2014/main" id="{7A21ABD3-D80E-48C4-BB50-C7E31832AF80}"/>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5510712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6">
            <a:extLst>
              <a:ext uri="{FF2B5EF4-FFF2-40B4-BE49-F238E27FC236}">
                <a16:creationId xmlns:a16="http://schemas.microsoft.com/office/drawing/2014/main" id="{C5D35081-D14A-4980-A85E-0134E9F1A124}"/>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98329C53-65AD-4415-BA14-B6B66F699C0D}" type="slidenum">
              <a:rPr lang="en-US" altLang="en-US" sz="1400" smtClean="0"/>
              <a:pPr fontAlgn="base">
                <a:spcBef>
                  <a:spcPct val="0"/>
                </a:spcBef>
                <a:spcAft>
                  <a:spcPct val="0"/>
                </a:spcAft>
              </a:pPr>
              <a:t>51</a:t>
            </a:fld>
            <a:endParaRPr lang="en-US" altLang="en-US" sz="1400"/>
          </a:p>
        </p:txBody>
      </p:sp>
      <p:sp>
        <p:nvSpPr>
          <p:cNvPr id="92163" name="Rectangle 1">
            <a:extLst>
              <a:ext uri="{FF2B5EF4-FFF2-40B4-BE49-F238E27FC236}">
                <a16:creationId xmlns:a16="http://schemas.microsoft.com/office/drawing/2014/main" id="{F9846BCB-93B9-4326-8BD9-029FD15439E3}"/>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2164" name="Rectangle 2">
            <a:extLst>
              <a:ext uri="{FF2B5EF4-FFF2-40B4-BE49-F238E27FC236}">
                <a16:creationId xmlns:a16="http://schemas.microsoft.com/office/drawing/2014/main" id="{A24845C6-1B76-4F69-A844-548889CEABFC}"/>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9579818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6">
            <a:extLst>
              <a:ext uri="{FF2B5EF4-FFF2-40B4-BE49-F238E27FC236}">
                <a16:creationId xmlns:a16="http://schemas.microsoft.com/office/drawing/2014/main" id="{C5D35081-D14A-4980-A85E-0134E9F1A124}"/>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98329C53-65AD-4415-BA14-B6B66F699C0D}" type="slidenum">
              <a:rPr lang="en-US" altLang="en-US" sz="1400" smtClean="0"/>
              <a:pPr fontAlgn="base">
                <a:spcBef>
                  <a:spcPct val="0"/>
                </a:spcBef>
                <a:spcAft>
                  <a:spcPct val="0"/>
                </a:spcAft>
              </a:pPr>
              <a:t>52</a:t>
            </a:fld>
            <a:endParaRPr lang="en-US" altLang="en-US" sz="1400"/>
          </a:p>
        </p:txBody>
      </p:sp>
      <p:sp>
        <p:nvSpPr>
          <p:cNvPr id="92163" name="Rectangle 1">
            <a:extLst>
              <a:ext uri="{FF2B5EF4-FFF2-40B4-BE49-F238E27FC236}">
                <a16:creationId xmlns:a16="http://schemas.microsoft.com/office/drawing/2014/main" id="{F9846BCB-93B9-4326-8BD9-029FD15439E3}"/>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2164" name="Rectangle 2">
            <a:extLst>
              <a:ext uri="{FF2B5EF4-FFF2-40B4-BE49-F238E27FC236}">
                <a16:creationId xmlns:a16="http://schemas.microsoft.com/office/drawing/2014/main" id="{A24845C6-1B76-4F69-A844-548889CEABFC}"/>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2997060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BB00CAA-8E27-434D-9C98-3E3E59D4A990}" type="slidenum">
              <a:rPr lang="en-US" altLang="en-US" smtClean="0"/>
              <a:pPr>
                <a:defRPr/>
              </a:pPr>
              <a:t>58</a:t>
            </a:fld>
            <a:endParaRPr lang="en-US" altLang="en-US"/>
          </a:p>
        </p:txBody>
      </p:sp>
    </p:spTree>
    <p:extLst>
      <p:ext uri="{BB962C8B-B14F-4D97-AF65-F5344CB8AC3E}">
        <p14:creationId xmlns:p14="http://schemas.microsoft.com/office/powerpoint/2010/main" val="19613339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22" name="Rectangle 6">
            <a:extLst>
              <a:ext uri="{FF2B5EF4-FFF2-40B4-BE49-F238E27FC236}">
                <a16:creationId xmlns:a16="http://schemas.microsoft.com/office/drawing/2014/main" id="{CE506F63-0A98-4548-9982-A9AE0F513AEF}"/>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2349D785-BBFA-40FF-BD8A-DA376D1FEAD2}" type="slidenum">
              <a:rPr lang="en-US" altLang="en-US" sz="1400" smtClean="0"/>
              <a:pPr fontAlgn="base">
                <a:spcBef>
                  <a:spcPct val="0"/>
                </a:spcBef>
                <a:spcAft>
                  <a:spcPct val="0"/>
                </a:spcAft>
              </a:pPr>
              <a:t>60</a:t>
            </a:fld>
            <a:endParaRPr lang="en-US" altLang="en-US" sz="1400"/>
          </a:p>
        </p:txBody>
      </p:sp>
      <p:sp>
        <p:nvSpPr>
          <p:cNvPr id="133123" name="Rectangle 1">
            <a:extLst>
              <a:ext uri="{FF2B5EF4-FFF2-40B4-BE49-F238E27FC236}">
                <a16:creationId xmlns:a16="http://schemas.microsoft.com/office/drawing/2014/main" id="{C8AAD950-3717-447D-9E55-4702BE8E369E}"/>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3124" name="Rectangle 2">
            <a:extLst>
              <a:ext uri="{FF2B5EF4-FFF2-40B4-BE49-F238E27FC236}">
                <a16:creationId xmlns:a16="http://schemas.microsoft.com/office/drawing/2014/main" id="{814CD828-BD40-4718-8F86-056B6CFDA189}"/>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6837260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5170" name="Rectangle 6">
            <a:extLst>
              <a:ext uri="{FF2B5EF4-FFF2-40B4-BE49-F238E27FC236}">
                <a16:creationId xmlns:a16="http://schemas.microsoft.com/office/drawing/2014/main" id="{2BF2A777-E3B0-47F2-9476-4C9912B78AF1}"/>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F7C954E-4095-4614-BD4D-9B7848B480D4}" type="slidenum">
              <a:rPr lang="en-US" altLang="en-US" sz="1400" smtClean="0"/>
              <a:pPr fontAlgn="base">
                <a:spcBef>
                  <a:spcPct val="0"/>
                </a:spcBef>
                <a:spcAft>
                  <a:spcPct val="0"/>
                </a:spcAft>
              </a:pPr>
              <a:t>61</a:t>
            </a:fld>
            <a:endParaRPr lang="en-US" altLang="en-US" sz="1400"/>
          </a:p>
        </p:txBody>
      </p:sp>
      <p:sp>
        <p:nvSpPr>
          <p:cNvPr id="135171" name="Rectangle 1">
            <a:extLst>
              <a:ext uri="{FF2B5EF4-FFF2-40B4-BE49-F238E27FC236}">
                <a16:creationId xmlns:a16="http://schemas.microsoft.com/office/drawing/2014/main" id="{A14F2A84-EA37-4BD6-B8BF-BB6CAA45D232}"/>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5172" name="Rectangle 2">
            <a:extLst>
              <a:ext uri="{FF2B5EF4-FFF2-40B4-BE49-F238E27FC236}">
                <a16:creationId xmlns:a16="http://schemas.microsoft.com/office/drawing/2014/main" id="{6DB8665C-613E-499D-B0CC-317BA8413F96}"/>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4028253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7218" name="Rectangle 6">
            <a:extLst>
              <a:ext uri="{FF2B5EF4-FFF2-40B4-BE49-F238E27FC236}">
                <a16:creationId xmlns:a16="http://schemas.microsoft.com/office/drawing/2014/main" id="{C5EEA50D-93A2-4D62-A623-54DFA7603135}"/>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98ED173D-D768-4858-A581-C1D7283C8BF9}" type="slidenum">
              <a:rPr lang="en-US" altLang="en-US" sz="1400" smtClean="0"/>
              <a:pPr fontAlgn="base">
                <a:spcBef>
                  <a:spcPct val="0"/>
                </a:spcBef>
                <a:spcAft>
                  <a:spcPct val="0"/>
                </a:spcAft>
              </a:pPr>
              <a:t>62</a:t>
            </a:fld>
            <a:endParaRPr lang="en-US" altLang="en-US" sz="1400"/>
          </a:p>
        </p:txBody>
      </p:sp>
      <p:sp>
        <p:nvSpPr>
          <p:cNvPr id="137219" name="Rectangle 1">
            <a:extLst>
              <a:ext uri="{FF2B5EF4-FFF2-40B4-BE49-F238E27FC236}">
                <a16:creationId xmlns:a16="http://schemas.microsoft.com/office/drawing/2014/main" id="{7945207F-EF09-41D0-9CE7-50E420022FC3}"/>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7220" name="Rectangle 2">
            <a:extLst>
              <a:ext uri="{FF2B5EF4-FFF2-40B4-BE49-F238E27FC236}">
                <a16:creationId xmlns:a16="http://schemas.microsoft.com/office/drawing/2014/main" id="{254355F4-054F-416B-90C8-B9FA35251AC6}"/>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113310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9266" name="Rectangle 6">
            <a:extLst>
              <a:ext uri="{FF2B5EF4-FFF2-40B4-BE49-F238E27FC236}">
                <a16:creationId xmlns:a16="http://schemas.microsoft.com/office/drawing/2014/main" id="{E02C36D7-A260-4871-89C5-3FC9580451D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EEDB5EC-E857-49F5-829D-1E993B99C594}" type="slidenum">
              <a:rPr lang="en-US" altLang="en-US" sz="1400" smtClean="0"/>
              <a:pPr fontAlgn="base">
                <a:spcBef>
                  <a:spcPct val="0"/>
                </a:spcBef>
                <a:spcAft>
                  <a:spcPct val="0"/>
                </a:spcAft>
              </a:pPr>
              <a:t>63</a:t>
            </a:fld>
            <a:endParaRPr lang="en-US" altLang="en-US" sz="1400"/>
          </a:p>
        </p:txBody>
      </p:sp>
      <p:sp>
        <p:nvSpPr>
          <p:cNvPr id="139267" name="Rectangle 1">
            <a:extLst>
              <a:ext uri="{FF2B5EF4-FFF2-40B4-BE49-F238E27FC236}">
                <a16:creationId xmlns:a16="http://schemas.microsoft.com/office/drawing/2014/main" id="{404AE860-3E3E-4DF2-B033-5B4FB6AAA498}"/>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9268" name="Rectangle 2">
            <a:extLst>
              <a:ext uri="{FF2B5EF4-FFF2-40B4-BE49-F238E27FC236}">
                <a16:creationId xmlns:a16="http://schemas.microsoft.com/office/drawing/2014/main" id="{B298DA9B-F144-433C-A3FD-5847EBD6CF33}"/>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822721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1554" name="Rectangle 6">
            <a:extLst>
              <a:ext uri="{FF2B5EF4-FFF2-40B4-BE49-F238E27FC236}">
                <a16:creationId xmlns:a16="http://schemas.microsoft.com/office/drawing/2014/main" id="{77ED0625-CC91-4CC8-AD46-B83CE290F39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AC003389-D6A2-414B-B0DC-F2CA1652B1D1}" type="slidenum">
              <a:rPr lang="en-US" altLang="en-US" sz="1400" smtClean="0"/>
              <a:pPr fontAlgn="base">
                <a:spcBef>
                  <a:spcPct val="0"/>
                </a:spcBef>
                <a:spcAft>
                  <a:spcPct val="0"/>
                </a:spcAft>
              </a:pPr>
              <a:t>67</a:t>
            </a:fld>
            <a:endParaRPr lang="en-US" altLang="en-US" sz="1400"/>
          </a:p>
        </p:txBody>
      </p:sp>
      <p:sp>
        <p:nvSpPr>
          <p:cNvPr id="151555" name="Rectangle 1">
            <a:extLst>
              <a:ext uri="{FF2B5EF4-FFF2-40B4-BE49-F238E27FC236}">
                <a16:creationId xmlns:a16="http://schemas.microsoft.com/office/drawing/2014/main" id="{1B0C57AE-9BD1-4B3F-8CA2-71F61C017ED2}"/>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1556" name="Rectangle 2">
            <a:extLst>
              <a:ext uri="{FF2B5EF4-FFF2-40B4-BE49-F238E27FC236}">
                <a16:creationId xmlns:a16="http://schemas.microsoft.com/office/drawing/2014/main" id="{A0F309E6-96F9-4EFC-9AA2-1F90BE00DC8C}"/>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43781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BB00CAA-8E27-434D-9C98-3E3E59D4A990}" type="slidenum">
              <a:rPr lang="en-US" altLang="en-US" smtClean="0"/>
              <a:pPr>
                <a:defRPr/>
              </a:pPr>
              <a:t>68</a:t>
            </a:fld>
            <a:endParaRPr lang="en-US" altLang="en-US"/>
          </a:p>
        </p:txBody>
      </p:sp>
    </p:spTree>
    <p:extLst>
      <p:ext uri="{BB962C8B-B14F-4D97-AF65-F5344CB8AC3E}">
        <p14:creationId xmlns:p14="http://schemas.microsoft.com/office/powerpoint/2010/main" val="1574844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6">
            <a:extLst>
              <a:ext uri="{FF2B5EF4-FFF2-40B4-BE49-F238E27FC236}">
                <a16:creationId xmlns:a16="http://schemas.microsoft.com/office/drawing/2014/main" id="{0A99E7B9-B34C-4D37-87C9-9DE631418223}"/>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A9FD355E-D344-4F4A-A1D4-E937EB35A208}" type="slidenum">
              <a:rPr lang="en-US" altLang="en-US" sz="1400" smtClean="0"/>
              <a:pPr fontAlgn="base">
                <a:spcBef>
                  <a:spcPct val="0"/>
                </a:spcBef>
                <a:spcAft>
                  <a:spcPct val="0"/>
                </a:spcAft>
              </a:pPr>
              <a:t>3</a:t>
            </a:fld>
            <a:endParaRPr lang="en-US" altLang="en-US" sz="1400"/>
          </a:p>
        </p:txBody>
      </p:sp>
      <p:sp>
        <p:nvSpPr>
          <p:cNvPr id="81921" name="AutoShape 1">
            <a:extLst>
              <a:ext uri="{FF2B5EF4-FFF2-40B4-BE49-F238E27FC236}">
                <a16:creationId xmlns:a16="http://schemas.microsoft.com/office/drawing/2014/main" id="{7FD79B7B-D3C9-4DB3-A3E9-559778D66839}"/>
              </a:ext>
            </a:extLst>
          </p:cNvPr>
          <p:cNvSpPr>
            <a:spLocks noChangeArrowheads="1"/>
          </p:cNvSpPr>
          <p:nvPr/>
        </p:nvSpPr>
        <p:spPr bwMode="auto">
          <a:xfrm>
            <a:off x="3884613" y="8685213"/>
            <a:ext cx="2971800" cy="457200"/>
          </a:xfrm>
          <a:custGeom>
            <a:avLst/>
            <a:gdLst>
              <a:gd name="G0" fmla="+- 8255 0 0"/>
              <a:gd name="G1" fmla="+- 1270 0 0"/>
            </a:gdLst>
            <a:ahLst/>
            <a:cxnLst>
              <a:cxn ang="0">
                <a:pos x="r" y="vc"/>
              </a:cxn>
              <a:cxn ang="5400000">
                <a:pos x="hc" y="b"/>
              </a:cxn>
              <a:cxn ang="10800000">
                <a:pos x="l" y="vc"/>
              </a:cxn>
              <a:cxn ang="16200000">
                <a:pos x="hc" y="t"/>
              </a:cxn>
            </a:cxnLst>
            <a:rect l="0" t="0" r="0" b="0"/>
            <a:pathLst>
              <a:path>
                <a:moveTo>
                  <a:pt x="0" y="0"/>
                </a:moveTo>
                <a:lnTo>
                  <a:pt x="21600" y="0"/>
                </a:lnTo>
                <a:lnTo>
                  <a:pt x="21600" y="21600"/>
                </a:lnTo>
                <a:lnTo>
                  <a:pt x="0" y="21600"/>
                </a:lnTo>
                <a:lnTo>
                  <a:pt x="0" y="0"/>
                </a:lnTo>
                <a:close/>
              </a:path>
            </a:pathLst>
          </a:custGeom>
          <a:noFill/>
          <a:ln>
            <a:noFill/>
          </a:ln>
          <a:effectLst/>
        </p:spPr>
        <p:txBody>
          <a:bodyPr lIns="90000" tIns="46800" rIns="90000" bIns="46800" anchor="b"/>
          <a:lstStyle>
            <a:lvl1pPr>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1pPr>
            <a:lvl2pPr>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9pPr>
          </a:lstStyle>
          <a:p>
            <a:pPr algn="r" eaLnBrk="1" fontAlgn="auto" hangingPunct="1">
              <a:spcBef>
                <a:spcPts val="0"/>
              </a:spcBef>
              <a:spcAft>
                <a:spcPts val="0"/>
              </a:spcAft>
              <a:buClr>
                <a:srgbClr val="000000"/>
              </a:buClr>
              <a:buSzPct val="100000"/>
              <a:buFont typeface="Times New Roman" panose="02020603050405020304" pitchFamily="18" charset="0"/>
              <a:buNone/>
              <a:defRPr/>
            </a:pPr>
            <a:fld id="{DAD780CA-BF48-434A-9E91-DF8AD958EDC1}" type="slidenum">
              <a:rPr lang="en-US" altLang="en-US" sz="1200" smtClean="0">
                <a:solidFill>
                  <a:srgbClr val="000066"/>
                </a:solidFill>
                <a:cs typeface="+mn-ea" charset="0"/>
              </a:rPr>
              <a:pPr algn="r" eaLnBrk="1" fontAlgn="auto" hangingPunct="1">
                <a:spcBef>
                  <a:spcPts val="0"/>
                </a:spcBef>
                <a:spcAft>
                  <a:spcPts val="0"/>
                </a:spcAft>
                <a:buClr>
                  <a:srgbClr val="000000"/>
                </a:buClr>
                <a:buSzPct val="100000"/>
                <a:buFont typeface="Times New Roman" panose="02020603050405020304" pitchFamily="18" charset="0"/>
                <a:buNone/>
                <a:defRPr/>
              </a:pPr>
              <a:t>3</a:t>
            </a:fld>
            <a:endParaRPr lang="en-US" altLang="en-US" sz="1200">
              <a:solidFill>
                <a:srgbClr val="000066"/>
              </a:solidFill>
              <a:cs typeface="+mn-ea" charset="0"/>
            </a:endParaRPr>
          </a:p>
        </p:txBody>
      </p:sp>
      <p:sp>
        <p:nvSpPr>
          <p:cNvPr id="6148" name="AutoShape 2">
            <a:extLst>
              <a:ext uri="{FF2B5EF4-FFF2-40B4-BE49-F238E27FC236}">
                <a16:creationId xmlns:a16="http://schemas.microsoft.com/office/drawing/2014/main" id="{0868C64D-1639-4BCF-9198-EAC944CE8B78}"/>
              </a:ext>
            </a:extLst>
          </p:cNvPr>
          <p:cNvSpPr>
            <a:spLocks noChangeArrowheads="1"/>
          </p:cNvSpPr>
          <p:nvPr/>
        </p:nvSpPr>
        <p:spPr bwMode="auto">
          <a:xfrm>
            <a:off x="1150938" y="692150"/>
            <a:ext cx="4556125" cy="3416300"/>
          </a:xfrm>
          <a:custGeom>
            <a:avLst/>
            <a:gdLst>
              <a:gd name="T0" fmla="*/ 4556125 w 4556125"/>
              <a:gd name="T1" fmla="*/ 1708150 h 3416300"/>
              <a:gd name="T2" fmla="*/ 2278063 w 4556125"/>
              <a:gd name="T3" fmla="*/ 3416300 h 3416300"/>
              <a:gd name="T4" fmla="*/ 0 w 4556125"/>
              <a:gd name="T5" fmla="*/ 1708150 h 3416300"/>
              <a:gd name="T6" fmla="*/ 2278063 w 4556125"/>
              <a:gd name="T7" fmla="*/ 0 h 3416300"/>
              <a:gd name="T8" fmla="*/ 0 60000 65536"/>
              <a:gd name="T9" fmla="*/ 5898240 60000 65536"/>
              <a:gd name="T10" fmla="*/ 11796480 60000 65536"/>
              <a:gd name="T11" fmla="*/ 17694720 60000 65536"/>
              <a:gd name="T12" fmla="*/ 0 w 4556125"/>
              <a:gd name="T13" fmla="*/ 0 h 3416300"/>
              <a:gd name="T14" fmla="*/ 4556125 w 4556125"/>
              <a:gd name="T15" fmla="*/ 3416300 h 3416300"/>
            </a:gdLst>
            <a:ahLst/>
            <a:cxnLst>
              <a:cxn ang="T8">
                <a:pos x="T0" y="T1"/>
              </a:cxn>
              <a:cxn ang="T9">
                <a:pos x="T2" y="T3"/>
              </a:cxn>
              <a:cxn ang="T10">
                <a:pos x="T4" y="T5"/>
              </a:cxn>
              <a:cxn ang="T11">
                <a:pos x="T6" y="T7"/>
              </a:cxn>
            </a:cxnLst>
            <a:rect l="T12" t="T13" r="T14" b="T15"/>
            <a:pathLst>
              <a:path w="4556125" h="3416300">
                <a:moveTo>
                  <a:pt x="0" y="0"/>
                </a:moveTo>
                <a:lnTo>
                  <a:pt x="21600" y="0"/>
                </a:lnTo>
                <a:lnTo>
                  <a:pt x="21600" y="21600"/>
                </a:lnTo>
                <a:lnTo>
                  <a:pt x="0" y="21600"/>
                </a:lnTo>
                <a:lnTo>
                  <a:pt x="0" y="0"/>
                </a:lnTo>
                <a:close/>
              </a:path>
            </a:pathLst>
          </a:cu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9" name="Rectangle 3">
            <a:extLst>
              <a:ext uri="{FF2B5EF4-FFF2-40B4-BE49-F238E27FC236}">
                <a16:creationId xmlns:a16="http://schemas.microsoft.com/office/drawing/2014/main" id="{E667D250-76B5-4222-84F0-1EDC2343E566}"/>
              </a:ext>
            </a:extLst>
          </p:cNvPr>
          <p:cNvSpPr>
            <a:spLocks noGrp="1" noChangeArrowheads="1"/>
          </p:cNvSpPr>
          <p:nvPr>
            <p:ph type="body"/>
          </p:nvPr>
        </p:nvSpPr>
        <p:spPr>
          <a:xfrm>
            <a:off x="914400" y="4343400"/>
            <a:ext cx="5026025"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791089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82" name="Rectangle 6">
            <a:extLst>
              <a:ext uri="{FF2B5EF4-FFF2-40B4-BE49-F238E27FC236}">
                <a16:creationId xmlns:a16="http://schemas.microsoft.com/office/drawing/2014/main" id="{12D0B156-0E06-487E-8A6C-03DB450D6BC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825413A3-FC95-4D49-9620-FC2225B6B332}" type="slidenum">
              <a:rPr lang="en-US" altLang="en-US" sz="1400" smtClean="0"/>
              <a:pPr fontAlgn="base">
                <a:spcBef>
                  <a:spcPct val="0"/>
                </a:spcBef>
                <a:spcAft>
                  <a:spcPct val="0"/>
                </a:spcAft>
              </a:pPr>
              <a:t>69</a:t>
            </a:fld>
            <a:endParaRPr lang="en-US" altLang="en-US" sz="1400"/>
          </a:p>
        </p:txBody>
      </p:sp>
      <p:sp>
        <p:nvSpPr>
          <p:cNvPr id="122883" name="Rectangle 1">
            <a:extLst>
              <a:ext uri="{FF2B5EF4-FFF2-40B4-BE49-F238E27FC236}">
                <a16:creationId xmlns:a16="http://schemas.microsoft.com/office/drawing/2014/main" id="{F17428C8-E420-45DD-9D3B-077A16862670}"/>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884" name="Rectangle 2">
            <a:extLst>
              <a:ext uri="{FF2B5EF4-FFF2-40B4-BE49-F238E27FC236}">
                <a16:creationId xmlns:a16="http://schemas.microsoft.com/office/drawing/2014/main" id="{DD494F61-F119-447E-8EEF-B00F0575DBB5}"/>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2121004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9746" name="Rectangle 6">
            <a:extLst>
              <a:ext uri="{FF2B5EF4-FFF2-40B4-BE49-F238E27FC236}">
                <a16:creationId xmlns:a16="http://schemas.microsoft.com/office/drawing/2014/main" id="{80330668-26B4-4A8E-B00D-10AA1D970B0A}"/>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4789C722-E233-409A-ADCA-24C0A58A559A}" type="slidenum">
              <a:rPr lang="en-US" altLang="en-US" sz="1400" smtClean="0"/>
              <a:pPr fontAlgn="base">
                <a:spcBef>
                  <a:spcPct val="0"/>
                </a:spcBef>
                <a:spcAft>
                  <a:spcPct val="0"/>
                </a:spcAft>
              </a:pPr>
              <a:t>70</a:t>
            </a:fld>
            <a:endParaRPr lang="en-US" altLang="en-US" sz="1400"/>
          </a:p>
        </p:txBody>
      </p:sp>
      <p:sp>
        <p:nvSpPr>
          <p:cNvPr id="159747" name="Rectangle 1">
            <a:extLst>
              <a:ext uri="{FF2B5EF4-FFF2-40B4-BE49-F238E27FC236}">
                <a16:creationId xmlns:a16="http://schemas.microsoft.com/office/drawing/2014/main" id="{D9AA54E7-3CD8-47FB-ABD8-E6E7721AEDE9}"/>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9748" name="Rectangle 2">
            <a:extLst>
              <a:ext uri="{FF2B5EF4-FFF2-40B4-BE49-F238E27FC236}">
                <a16:creationId xmlns:a16="http://schemas.microsoft.com/office/drawing/2014/main" id="{B19EC6E7-A465-4996-A3BC-1217ABEBA752}"/>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6540553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Right-click on photo to change photo. Consider using a black and white photo for impact.</a:t>
            </a:r>
          </a:p>
        </p:txBody>
      </p:sp>
      <p:sp>
        <p:nvSpPr>
          <p:cNvPr id="4" name="Slide Number Placeholder 3"/>
          <p:cNvSpPr>
            <a:spLocks noGrp="1"/>
          </p:cNvSpPr>
          <p:nvPr>
            <p:ph type="sldNum" sz="quarter" idx="5"/>
          </p:nvPr>
        </p:nvSpPr>
        <p:spPr/>
        <p:txBody>
          <a:bodyPr/>
          <a:lstStyle/>
          <a:p>
            <a:fld id="{2212CE10-123B-4027-B0AA-3ACF1F8C1E13}" type="slidenum">
              <a:rPr lang="en-US" smtClean="0"/>
              <a:t>71</a:t>
            </a:fld>
            <a:endParaRPr lang="en-US"/>
          </a:p>
        </p:txBody>
      </p:sp>
    </p:spTree>
    <p:extLst>
      <p:ext uri="{BB962C8B-B14F-4D97-AF65-F5344CB8AC3E}">
        <p14:creationId xmlns:p14="http://schemas.microsoft.com/office/powerpoint/2010/main" val="20375660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72</a:t>
            </a:fld>
            <a:endParaRPr lang="en-ES"/>
          </a:p>
        </p:txBody>
      </p:sp>
    </p:spTree>
    <p:extLst>
      <p:ext uri="{BB962C8B-B14F-4D97-AF65-F5344CB8AC3E}">
        <p14:creationId xmlns:p14="http://schemas.microsoft.com/office/powerpoint/2010/main" val="19857785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1009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6">
            <a:extLst>
              <a:ext uri="{FF2B5EF4-FFF2-40B4-BE49-F238E27FC236}">
                <a16:creationId xmlns:a16="http://schemas.microsoft.com/office/drawing/2014/main" id="{0097E8F2-24DC-445B-AA69-D14855366998}"/>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4634D7E3-8C51-43C1-8E77-5B59828AF12F}" type="slidenum">
              <a:rPr lang="en-US" altLang="en-US" sz="1400" smtClean="0"/>
              <a:pPr fontAlgn="base">
                <a:spcBef>
                  <a:spcPct val="0"/>
                </a:spcBef>
                <a:spcAft>
                  <a:spcPct val="0"/>
                </a:spcAft>
              </a:pPr>
              <a:t>4</a:t>
            </a:fld>
            <a:endParaRPr lang="en-US" altLang="en-US" sz="1400"/>
          </a:p>
        </p:txBody>
      </p:sp>
      <p:sp>
        <p:nvSpPr>
          <p:cNvPr id="8195" name="Rectangle 1">
            <a:extLst>
              <a:ext uri="{FF2B5EF4-FFF2-40B4-BE49-F238E27FC236}">
                <a16:creationId xmlns:a16="http://schemas.microsoft.com/office/drawing/2014/main" id="{D1DC7F20-4A86-45F5-BA71-17444D9DAA88}"/>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6" name="Rectangle 2">
            <a:extLst>
              <a:ext uri="{FF2B5EF4-FFF2-40B4-BE49-F238E27FC236}">
                <a16:creationId xmlns:a16="http://schemas.microsoft.com/office/drawing/2014/main" id="{42C6E310-C672-4BD9-830E-55C2F21C7520}"/>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120761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6">
            <a:extLst>
              <a:ext uri="{FF2B5EF4-FFF2-40B4-BE49-F238E27FC236}">
                <a16:creationId xmlns:a16="http://schemas.microsoft.com/office/drawing/2014/main" id="{45361301-1252-4700-ACB0-A7A628B9610A}"/>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433AA1F7-6B53-41AB-8AD5-CA940AF88FA4}" type="slidenum">
              <a:rPr lang="en-US" altLang="en-US" sz="1400" smtClean="0"/>
              <a:pPr fontAlgn="base">
                <a:spcBef>
                  <a:spcPct val="0"/>
                </a:spcBef>
                <a:spcAft>
                  <a:spcPct val="0"/>
                </a:spcAft>
              </a:pPr>
              <a:t>5</a:t>
            </a:fld>
            <a:endParaRPr lang="en-US" altLang="en-US" sz="1400"/>
          </a:p>
        </p:txBody>
      </p:sp>
      <p:sp>
        <p:nvSpPr>
          <p:cNvPr id="10243" name="Rectangle 1">
            <a:extLst>
              <a:ext uri="{FF2B5EF4-FFF2-40B4-BE49-F238E27FC236}">
                <a16:creationId xmlns:a16="http://schemas.microsoft.com/office/drawing/2014/main" id="{D3435810-2732-4AAB-83F9-F868DC97BAD8}"/>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244" name="Rectangle 2">
            <a:extLst>
              <a:ext uri="{FF2B5EF4-FFF2-40B4-BE49-F238E27FC236}">
                <a16:creationId xmlns:a16="http://schemas.microsoft.com/office/drawing/2014/main" id="{8F3C6D30-F21C-4495-9024-9A948405EE85}"/>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847952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6">
            <a:extLst>
              <a:ext uri="{FF2B5EF4-FFF2-40B4-BE49-F238E27FC236}">
                <a16:creationId xmlns:a16="http://schemas.microsoft.com/office/drawing/2014/main" id="{8F6E429C-D1BF-4E77-ADEB-DF49B2A6CC2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DC205331-2A61-4E15-B4B4-9B8937F5A671}" type="slidenum">
              <a:rPr lang="en-US" altLang="en-US" sz="1400" smtClean="0"/>
              <a:pPr fontAlgn="base">
                <a:spcBef>
                  <a:spcPct val="0"/>
                </a:spcBef>
                <a:spcAft>
                  <a:spcPct val="0"/>
                </a:spcAft>
              </a:pPr>
              <a:t>25</a:t>
            </a:fld>
            <a:endParaRPr lang="en-US" altLang="en-US" sz="1400"/>
          </a:p>
        </p:txBody>
      </p:sp>
      <p:sp>
        <p:nvSpPr>
          <p:cNvPr id="24579" name="Rectangle 1">
            <a:extLst>
              <a:ext uri="{FF2B5EF4-FFF2-40B4-BE49-F238E27FC236}">
                <a16:creationId xmlns:a16="http://schemas.microsoft.com/office/drawing/2014/main" id="{E82D6BB9-A2DF-4737-BB24-D664243AC9B4}"/>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4580" name="Rectangle 2">
            <a:extLst>
              <a:ext uri="{FF2B5EF4-FFF2-40B4-BE49-F238E27FC236}">
                <a16:creationId xmlns:a16="http://schemas.microsoft.com/office/drawing/2014/main" id="{A211AE63-2B45-43D5-8A9B-A5D9E61361D4}"/>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910530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6">
            <a:extLst>
              <a:ext uri="{FF2B5EF4-FFF2-40B4-BE49-F238E27FC236}">
                <a16:creationId xmlns:a16="http://schemas.microsoft.com/office/drawing/2014/main" id="{1DE4D326-97FF-4372-9005-52F7E7859AC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9472AB5-9468-48BB-8669-7036829E74C2}" type="slidenum">
              <a:rPr lang="en-US" altLang="en-US" sz="1400" smtClean="0"/>
              <a:pPr fontAlgn="base">
                <a:spcBef>
                  <a:spcPct val="0"/>
                </a:spcBef>
                <a:spcAft>
                  <a:spcPct val="0"/>
                </a:spcAft>
              </a:pPr>
              <a:t>30</a:t>
            </a:fld>
            <a:endParaRPr lang="en-US" altLang="en-US" sz="1400"/>
          </a:p>
        </p:txBody>
      </p:sp>
      <p:sp>
        <p:nvSpPr>
          <p:cNvPr id="65539" name="Rectangle 1">
            <a:extLst>
              <a:ext uri="{FF2B5EF4-FFF2-40B4-BE49-F238E27FC236}">
                <a16:creationId xmlns:a16="http://schemas.microsoft.com/office/drawing/2014/main" id="{1B9E7BBA-9952-45F3-85B8-D7D5F0F608FC}"/>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40" name="Rectangle 2">
            <a:extLst>
              <a:ext uri="{FF2B5EF4-FFF2-40B4-BE49-F238E27FC236}">
                <a16:creationId xmlns:a16="http://schemas.microsoft.com/office/drawing/2014/main" id="{D957989A-C962-4C58-B2B7-CE76641C03E6}"/>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3649549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Rectangle 6">
            <a:extLst>
              <a:ext uri="{FF2B5EF4-FFF2-40B4-BE49-F238E27FC236}">
                <a16:creationId xmlns:a16="http://schemas.microsoft.com/office/drawing/2014/main" id="{FDAC6475-2D1C-4A61-B08E-E2735C98BD3F}"/>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6A54D04E-616C-4258-A1E1-6EC6B4E0180C}" type="slidenum">
              <a:rPr lang="en-US" altLang="en-US" sz="1400" smtClean="0"/>
              <a:pPr fontAlgn="base">
                <a:spcBef>
                  <a:spcPct val="0"/>
                </a:spcBef>
                <a:spcAft>
                  <a:spcPct val="0"/>
                </a:spcAft>
              </a:pPr>
              <a:t>36</a:t>
            </a:fld>
            <a:endParaRPr lang="en-US" altLang="en-US" sz="1400"/>
          </a:p>
        </p:txBody>
      </p:sp>
      <p:sp>
        <p:nvSpPr>
          <p:cNvPr id="79875" name="Rectangle 1">
            <a:extLst>
              <a:ext uri="{FF2B5EF4-FFF2-40B4-BE49-F238E27FC236}">
                <a16:creationId xmlns:a16="http://schemas.microsoft.com/office/drawing/2014/main" id="{777F53A6-654C-40B4-ABA0-3472AB17A404}"/>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9876" name="Rectangle 2">
            <a:extLst>
              <a:ext uri="{FF2B5EF4-FFF2-40B4-BE49-F238E27FC236}">
                <a16:creationId xmlns:a16="http://schemas.microsoft.com/office/drawing/2014/main" id="{9810CA66-EEB4-44A7-920B-65250FC377C9}"/>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9266017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70" name="Rectangle 6">
            <a:extLst>
              <a:ext uri="{FF2B5EF4-FFF2-40B4-BE49-F238E27FC236}">
                <a16:creationId xmlns:a16="http://schemas.microsoft.com/office/drawing/2014/main" id="{E74FB6BC-8CF6-45CF-880C-A7A82B642DDC}"/>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0C6141F8-A9CB-4D93-B705-8BAEB8B2A5C8}" type="slidenum">
              <a:rPr lang="en-US" altLang="en-US" sz="1400" smtClean="0"/>
              <a:pPr fontAlgn="base">
                <a:spcBef>
                  <a:spcPct val="0"/>
                </a:spcBef>
                <a:spcAft>
                  <a:spcPct val="0"/>
                </a:spcAft>
              </a:pPr>
              <a:t>38</a:t>
            </a:fld>
            <a:endParaRPr lang="en-US" altLang="en-US" sz="1400"/>
          </a:p>
        </p:txBody>
      </p:sp>
      <p:sp>
        <p:nvSpPr>
          <p:cNvPr id="83971" name="Rectangle 1">
            <a:extLst>
              <a:ext uri="{FF2B5EF4-FFF2-40B4-BE49-F238E27FC236}">
                <a16:creationId xmlns:a16="http://schemas.microsoft.com/office/drawing/2014/main" id="{FDAFAA2D-44B2-4532-89FB-CC52124C98C0}"/>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3972" name="Rectangle 2">
            <a:extLst>
              <a:ext uri="{FF2B5EF4-FFF2-40B4-BE49-F238E27FC236}">
                <a16:creationId xmlns:a16="http://schemas.microsoft.com/office/drawing/2014/main" id="{0BD7F56C-3201-43DE-982F-52602EAE1C5E}"/>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9585458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20895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0826" y="195264"/>
            <a:ext cx="8642350" cy="651272"/>
          </a:xfrm>
        </p:spPr>
        <p:txBody>
          <a:bodyPr/>
          <a:lstStyle/>
          <a:p>
            <a:r>
              <a:rPr lang="en-US"/>
              <a:t>Click to edit Master title style</a:t>
            </a:r>
          </a:p>
        </p:txBody>
      </p:sp>
      <p:sp>
        <p:nvSpPr>
          <p:cNvPr id="3" name="Text Placeholder 2"/>
          <p:cNvSpPr>
            <a:spLocks noGrp="1"/>
          </p:cNvSpPr>
          <p:nvPr>
            <p:ph type="body" sz="half" idx="1"/>
          </p:nvPr>
        </p:nvSpPr>
        <p:spPr>
          <a:xfrm>
            <a:off x="250826" y="1279923"/>
            <a:ext cx="4244975" cy="37218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279923"/>
            <a:ext cx="4244975" cy="37218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2AB4735-17D1-4943-A274-CA0C67B35A40}" type="slidenum">
              <a:rPr lang="en-US" altLang="en-US">
                <a:solidFill>
                  <a:srgbClr val="000066"/>
                </a:solidFill>
              </a:rPr>
              <a:pPr>
                <a:defRPr/>
              </a:pPr>
              <a:t>‹#›</a:t>
            </a:fld>
            <a:endParaRPr lang="en-US" altLang="en-US">
              <a:solidFill>
                <a:srgbClr val="000066"/>
              </a:solidFill>
            </a:endParaRPr>
          </a:p>
        </p:txBody>
      </p:sp>
    </p:spTree>
    <p:extLst>
      <p:ext uri="{BB962C8B-B14F-4D97-AF65-F5344CB8AC3E}">
        <p14:creationId xmlns:p14="http://schemas.microsoft.com/office/powerpoint/2010/main" val="22364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a:xfrm>
            <a:off x="628651"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5" name="Content Placeholder 2">
            <a:extLst>
              <a:ext uri="{FF2B5EF4-FFF2-40B4-BE49-F238E27FC236}">
                <a16:creationId xmlns:a16="http://schemas.microsoft.com/office/drawing/2014/main" id="{DE2A8665-3D98-5F4C-B8BA-2695EF3EB84B}"/>
              </a:ext>
            </a:extLst>
          </p:cNvPr>
          <p:cNvSpPr>
            <a:spLocks noGrp="1"/>
          </p:cNvSpPr>
          <p:nvPr>
            <p:ph idx="13"/>
          </p:nvPr>
        </p:nvSpPr>
        <p:spPr>
          <a:xfrm>
            <a:off x="3306537"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a:extLst>
              <a:ext uri="{FF2B5EF4-FFF2-40B4-BE49-F238E27FC236}">
                <a16:creationId xmlns:a16="http://schemas.microsoft.com/office/drawing/2014/main" id="{FE6BF45F-5DB6-A44F-9DEC-ACD9EC85E433}"/>
              </a:ext>
            </a:extLst>
          </p:cNvPr>
          <p:cNvSpPr>
            <a:spLocks noGrp="1"/>
          </p:cNvSpPr>
          <p:nvPr>
            <p:ph idx="14"/>
          </p:nvPr>
        </p:nvSpPr>
        <p:spPr>
          <a:xfrm>
            <a:off x="5984422"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lgn="just">
              <a:defRPr>
                <a:solidFill>
                  <a:schemeClr val="tx1"/>
                </a:solidFill>
              </a:defRPr>
            </a:lvl2pPr>
            <a:lvl3pPr algn="just">
              <a:defRPr>
                <a:solidFill>
                  <a:schemeClr val="tx1"/>
                </a:solidFill>
              </a:defRPr>
            </a:lvl3pPr>
            <a:lvl4pPr algn="just">
              <a:defRPr>
                <a:solidFill>
                  <a:schemeClr val="tx1"/>
                </a:solidFill>
              </a:defRPr>
            </a:lvl4pPr>
            <a:lvl5pPr algn="just">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96112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15183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635804" y="2256919"/>
            <a:ext cx="4929809" cy="1669774"/>
          </a:xfrm>
        </p:spPr>
        <p:txBody>
          <a:bodyPr/>
          <a:lstStyle>
            <a:lvl1pPr marL="0" indent="0" algn="l">
              <a:buNone/>
              <a:defRPr sz="1800" b="0" i="0">
                <a:solidFill>
                  <a:srgbClr val="E33928"/>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29" name="Rectangle 28">
            <a:extLst>
              <a:ext uri="{FF2B5EF4-FFF2-40B4-BE49-F238E27FC236}">
                <a16:creationId xmlns:a16="http://schemas.microsoft.com/office/drawing/2014/main" id="{6050442B-4D37-C244-B633-8AA503A1F00B}"/>
              </a:ext>
            </a:extLst>
          </p:cNvPr>
          <p:cNvSpPr/>
          <p:nvPr userDrawn="1"/>
        </p:nvSpPr>
        <p:spPr>
          <a:xfrm>
            <a:off x="1" y="5052270"/>
            <a:ext cx="9144001" cy="91230"/>
          </a:xfrm>
          <a:prstGeom prst="rect">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Tree>
    <p:extLst>
      <p:ext uri="{BB962C8B-B14F-4D97-AF65-F5344CB8AC3E}">
        <p14:creationId xmlns:p14="http://schemas.microsoft.com/office/powerpoint/2010/main" val="647203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6" y="273845"/>
            <a:ext cx="7930243" cy="60563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79121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941408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7" y="273845"/>
            <a:ext cx="3952392" cy="107649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06056" y="1360967"/>
            <a:ext cx="3965944" cy="3164734"/>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257423956"/>
      </p:ext>
    </p:extLst>
  </p:cSld>
  <p:clrMapOvr>
    <a:masterClrMapping/>
  </p:clrMapOvr>
  <p:extLst>
    <p:ext uri="{DCECCB84-F9BA-43D5-87BE-67443E8EF086}">
      <p15:sldGuideLst xmlns:p15="http://schemas.microsoft.com/office/powerpoint/2012/main">
        <p15:guide id="1"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
        <p:nvSpPr>
          <p:cNvPr id="6" name="Content Placeholder 2">
            <a:extLst>
              <a:ext uri="{FF2B5EF4-FFF2-40B4-BE49-F238E27FC236}">
                <a16:creationId xmlns:a16="http://schemas.microsoft.com/office/drawing/2014/main" id="{2B6BF8B1-29B1-754E-BDE2-3A6D2E1B93F0}"/>
              </a:ext>
            </a:extLst>
          </p:cNvPr>
          <p:cNvSpPr>
            <a:spLocks noGrp="1"/>
          </p:cNvSpPr>
          <p:nvPr>
            <p:ph sz="half" idx="13"/>
          </p:nvPr>
        </p:nvSpPr>
        <p:spPr>
          <a:xfrm>
            <a:off x="4788024"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92511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15183E"/>
        </a:solidFill>
        <a:effectLst/>
      </p:bgPr>
    </p:bg>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EF81CEA5-7B09-1940-8891-948ECDCED1DF}"/>
              </a:ext>
            </a:extLst>
          </p:cNvPr>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23" name="Subtitle 2">
            <a:extLst>
              <a:ext uri="{FF2B5EF4-FFF2-40B4-BE49-F238E27FC236}">
                <a16:creationId xmlns:a16="http://schemas.microsoft.com/office/drawing/2014/main" id="{BA2F10F2-46BC-BA45-BA94-AAC28FC58802}"/>
              </a:ext>
            </a:extLst>
          </p:cNvPr>
          <p:cNvSpPr>
            <a:spLocks noGrp="1"/>
          </p:cNvSpPr>
          <p:nvPr>
            <p:ph type="subTitle" idx="1" hasCustomPrompt="1"/>
          </p:nvPr>
        </p:nvSpPr>
        <p:spPr>
          <a:xfrm>
            <a:off x="635804" y="2256919"/>
            <a:ext cx="4929809" cy="1669774"/>
          </a:xfrm>
        </p:spPr>
        <p:txBody>
          <a:bodyPr/>
          <a:lstStyle>
            <a:lvl1pPr marL="0" indent="0" algn="l">
              <a:buNone/>
              <a:defRPr sz="1800" b="0" i="0">
                <a:solidFill>
                  <a:srgbClr val="83CAED"/>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19" name="Slide Number Placeholder 5">
            <a:extLst>
              <a:ext uri="{FF2B5EF4-FFF2-40B4-BE49-F238E27FC236}">
                <a16:creationId xmlns:a16="http://schemas.microsoft.com/office/drawing/2014/main" id="{9D5209BD-6C75-C845-B1AD-A01A30541946}"/>
              </a:ext>
            </a:extLst>
          </p:cNvPr>
          <p:cNvSpPr>
            <a:spLocks noGrp="1"/>
          </p:cNvSpPr>
          <p:nvPr>
            <p:ph type="sldNum" sz="quarter" idx="12"/>
          </p:nvPr>
        </p:nvSpPr>
        <p:spPr>
          <a:xfrm>
            <a:off x="7939511" y="4644970"/>
            <a:ext cx="594889" cy="273844"/>
          </a:xfrm>
        </p:spPr>
        <p:txBody>
          <a:bodyPr/>
          <a:lstStyle>
            <a:lvl1pPr>
              <a:defRPr>
                <a:solidFill>
                  <a:schemeClr val="bg1"/>
                </a:solidFill>
              </a:defRPr>
            </a:lvl1pPr>
          </a:lstStyle>
          <a:p>
            <a:fld id="{A93B5EC9-35C3-2E48-B4C1-EF6677BA8B04}" type="slidenum">
              <a:rPr lang="en-ES" smtClean="0"/>
              <a:pPr/>
              <a:t>‹#›</a:t>
            </a:fld>
            <a:endParaRPr lang="en-ES" dirty="0"/>
          </a:p>
        </p:txBody>
      </p:sp>
      <p:grpSp>
        <p:nvGrpSpPr>
          <p:cNvPr id="20" name="Group 19">
            <a:extLst>
              <a:ext uri="{FF2B5EF4-FFF2-40B4-BE49-F238E27FC236}">
                <a16:creationId xmlns:a16="http://schemas.microsoft.com/office/drawing/2014/main" id="{DCD9215C-8185-D144-8089-29AEEFF754BB}"/>
              </a:ext>
            </a:extLst>
          </p:cNvPr>
          <p:cNvGrpSpPr/>
          <p:nvPr userDrawn="1"/>
        </p:nvGrpSpPr>
        <p:grpSpPr>
          <a:xfrm>
            <a:off x="228500" y="4478344"/>
            <a:ext cx="8305900" cy="607097"/>
            <a:chOff x="228500" y="4478344"/>
            <a:chExt cx="8305900" cy="607097"/>
          </a:xfrm>
        </p:grpSpPr>
        <p:pic>
          <p:nvPicPr>
            <p:cNvPr id="35" name="Picture 34">
              <a:extLst>
                <a:ext uri="{FF2B5EF4-FFF2-40B4-BE49-F238E27FC236}">
                  <a16:creationId xmlns:a16="http://schemas.microsoft.com/office/drawing/2014/main" id="{71AD0E1E-2E36-A04D-B039-85B6D2FA6D29}"/>
                </a:ext>
              </a:extLst>
            </p:cNvPr>
            <p:cNvPicPr>
              <a:picLocks noChangeAspect="1"/>
            </p:cNvPicPr>
            <p:nvPr userDrawn="1"/>
          </p:nvPicPr>
          <p:blipFill>
            <a:blip r:embed="rId2"/>
            <a:srcRect/>
            <a:stretch/>
          </p:blipFill>
          <p:spPr>
            <a:xfrm>
              <a:off x="228500" y="4478344"/>
              <a:ext cx="258623" cy="607097"/>
            </a:xfrm>
            <a:prstGeom prst="rect">
              <a:avLst/>
            </a:prstGeom>
          </p:spPr>
        </p:pic>
        <p:cxnSp>
          <p:nvCxnSpPr>
            <p:cNvPr id="24" name="Straight Connector 23">
              <a:extLst>
                <a:ext uri="{FF2B5EF4-FFF2-40B4-BE49-F238E27FC236}">
                  <a16:creationId xmlns:a16="http://schemas.microsoft.com/office/drawing/2014/main" id="{02B608AA-1CA7-5E43-9232-5CDC233019D0}"/>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1006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5" name="Slide Number Placeholder 4"/>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3952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24595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6857" y="273845"/>
            <a:ext cx="7886700" cy="605630"/>
          </a:xfrm>
          <a:prstGeom prst="rect">
            <a:avLst/>
          </a:prstGeom>
        </p:spPr>
        <p:txBody>
          <a:bodyPr vert="horz" lIns="0" tIns="36000" rIns="0" bIns="3600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616857" y="879475"/>
            <a:ext cx="7917543" cy="3634468"/>
          </a:xfrm>
          <a:prstGeom prst="rect">
            <a:avLst/>
          </a:prstGeom>
        </p:spPr>
        <p:txBody>
          <a:bodyPr vert="horz" lIns="0" tIns="36000" rIns="0" bIns="3600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4"/>
          </p:nvPr>
        </p:nvSpPr>
        <p:spPr>
          <a:xfrm>
            <a:off x="7939511" y="4644970"/>
            <a:ext cx="594889" cy="273844"/>
          </a:xfrm>
          <a:prstGeom prst="rect">
            <a:avLst/>
          </a:prstGeom>
        </p:spPr>
        <p:txBody>
          <a:bodyPr vert="horz" lIns="0" tIns="0" rIns="0" bIns="0" rtlCol="0" anchor="ctr"/>
          <a:lstStyle>
            <a:lvl1pPr algn="r">
              <a:defRPr sz="1500" b="0" i="0">
                <a:solidFill>
                  <a:srgbClr val="181A40"/>
                </a:solidFill>
                <a:latin typeface="Calibri" panose="020F0502020204030204" pitchFamily="34" charset="0"/>
                <a:cs typeface="Calibri" panose="020F0502020204030204" pitchFamily="34" charset="0"/>
              </a:defRPr>
            </a:lvl1pPr>
          </a:lstStyle>
          <a:p>
            <a:fld id="{A93B5EC9-35C3-2E48-B4C1-EF6677BA8B04}" type="slidenum">
              <a:rPr lang="en-ES" smtClean="0"/>
              <a:pPr/>
              <a:t>‹#›</a:t>
            </a:fld>
            <a:endParaRPr lang="en-ES" dirty="0"/>
          </a:p>
        </p:txBody>
      </p:sp>
      <p:grpSp>
        <p:nvGrpSpPr>
          <p:cNvPr id="16" name="Group 15">
            <a:extLst>
              <a:ext uri="{FF2B5EF4-FFF2-40B4-BE49-F238E27FC236}">
                <a16:creationId xmlns:a16="http://schemas.microsoft.com/office/drawing/2014/main" id="{523D5D82-5565-9244-820D-C40452153CD5}"/>
              </a:ext>
            </a:extLst>
          </p:cNvPr>
          <p:cNvGrpSpPr/>
          <p:nvPr userDrawn="1"/>
        </p:nvGrpSpPr>
        <p:grpSpPr>
          <a:xfrm>
            <a:off x="-1085851" y="-87875"/>
            <a:ext cx="243641" cy="1602245"/>
            <a:chOff x="-3804988" y="168965"/>
            <a:chExt cx="729215" cy="6394001"/>
          </a:xfrm>
        </p:grpSpPr>
        <p:sp>
          <p:nvSpPr>
            <p:cNvPr id="8" name="Oval 7">
              <a:extLst>
                <a:ext uri="{FF2B5EF4-FFF2-40B4-BE49-F238E27FC236}">
                  <a16:creationId xmlns:a16="http://schemas.microsoft.com/office/drawing/2014/main" id="{7612AFCC-79E7-8F43-B10B-DC9B3821EB7F}"/>
                </a:ext>
              </a:extLst>
            </p:cNvPr>
            <p:cNvSpPr/>
            <p:nvPr userDrawn="1"/>
          </p:nvSpPr>
          <p:spPr>
            <a:xfrm>
              <a:off x="-3804988" y="168965"/>
              <a:ext cx="729215" cy="729215"/>
            </a:xfrm>
            <a:prstGeom prst="ellipse">
              <a:avLst/>
            </a:prstGeom>
            <a:solidFill>
              <a:srgbClr val="1518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9" name="Oval 8">
              <a:extLst>
                <a:ext uri="{FF2B5EF4-FFF2-40B4-BE49-F238E27FC236}">
                  <a16:creationId xmlns:a16="http://schemas.microsoft.com/office/drawing/2014/main" id="{01A177CA-3D58-AA4C-A405-3DF2883BE2C4}"/>
                </a:ext>
              </a:extLst>
            </p:cNvPr>
            <p:cNvSpPr/>
            <p:nvPr userDrawn="1"/>
          </p:nvSpPr>
          <p:spPr>
            <a:xfrm>
              <a:off x="-3804988" y="1113096"/>
              <a:ext cx="729215" cy="729215"/>
            </a:xfrm>
            <a:prstGeom prst="ellipse">
              <a:avLst/>
            </a:prstGeom>
            <a:solidFill>
              <a:srgbClr val="84C9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0" name="Oval 9">
              <a:extLst>
                <a:ext uri="{FF2B5EF4-FFF2-40B4-BE49-F238E27FC236}">
                  <a16:creationId xmlns:a16="http://schemas.microsoft.com/office/drawing/2014/main" id="{2931AA96-87F9-DF45-B4EC-E013630A472D}"/>
                </a:ext>
              </a:extLst>
            </p:cNvPr>
            <p:cNvSpPr/>
            <p:nvPr userDrawn="1"/>
          </p:nvSpPr>
          <p:spPr>
            <a:xfrm>
              <a:off x="-3804988" y="2057227"/>
              <a:ext cx="729215" cy="729215"/>
            </a:xfrm>
            <a:prstGeom prst="ellipse">
              <a:avLst/>
            </a:prstGeom>
            <a:solidFill>
              <a:srgbClr val="004B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1" name="Oval 10">
              <a:extLst>
                <a:ext uri="{FF2B5EF4-FFF2-40B4-BE49-F238E27FC236}">
                  <a16:creationId xmlns:a16="http://schemas.microsoft.com/office/drawing/2014/main" id="{56E67ABF-F2FE-7840-A281-64284A0A91AB}"/>
                </a:ext>
              </a:extLst>
            </p:cNvPr>
            <p:cNvSpPr/>
            <p:nvPr userDrawn="1"/>
          </p:nvSpPr>
          <p:spPr>
            <a:xfrm>
              <a:off x="-3804988" y="3001358"/>
              <a:ext cx="729215" cy="729215"/>
            </a:xfrm>
            <a:prstGeom prst="ellipse">
              <a:avLst/>
            </a:prstGeom>
            <a:solidFill>
              <a:srgbClr val="D2D5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2" name="Oval 11">
              <a:extLst>
                <a:ext uri="{FF2B5EF4-FFF2-40B4-BE49-F238E27FC236}">
                  <a16:creationId xmlns:a16="http://schemas.microsoft.com/office/drawing/2014/main" id="{8567535E-3C90-E246-9A10-52DEA058ECD5}"/>
                </a:ext>
              </a:extLst>
            </p:cNvPr>
            <p:cNvSpPr/>
            <p:nvPr userDrawn="1"/>
          </p:nvSpPr>
          <p:spPr>
            <a:xfrm>
              <a:off x="-3804988" y="3945489"/>
              <a:ext cx="729215" cy="729215"/>
            </a:xfrm>
            <a:prstGeom prst="ellipse">
              <a:avLst/>
            </a:prstGeom>
            <a:solidFill>
              <a:srgbClr val="E33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3" name="Oval 12">
              <a:extLst>
                <a:ext uri="{FF2B5EF4-FFF2-40B4-BE49-F238E27FC236}">
                  <a16:creationId xmlns:a16="http://schemas.microsoft.com/office/drawing/2014/main" id="{7082067E-C86F-FA47-A1C7-F07A0411827A}"/>
                </a:ext>
              </a:extLst>
            </p:cNvPr>
            <p:cNvSpPr/>
            <p:nvPr userDrawn="1"/>
          </p:nvSpPr>
          <p:spPr>
            <a:xfrm>
              <a:off x="-3804988" y="4889620"/>
              <a:ext cx="729215" cy="729215"/>
            </a:xfrm>
            <a:prstGeom prst="ellipse">
              <a:avLst/>
            </a:prstGeom>
            <a:solidFill>
              <a:srgbClr val="B0B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4" name="Oval 13">
              <a:extLst>
                <a:ext uri="{FF2B5EF4-FFF2-40B4-BE49-F238E27FC236}">
                  <a16:creationId xmlns:a16="http://schemas.microsoft.com/office/drawing/2014/main" id="{4F09F12F-6D0F-C044-B85B-EF742E08CCDE}"/>
                </a:ext>
              </a:extLst>
            </p:cNvPr>
            <p:cNvSpPr/>
            <p:nvPr userDrawn="1"/>
          </p:nvSpPr>
          <p:spPr>
            <a:xfrm>
              <a:off x="-3804988" y="5833751"/>
              <a:ext cx="729215" cy="729215"/>
            </a:xfrm>
            <a:prstGeom prst="ellipse">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grpSp>
        <p:nvGrpSpPr>
          <p:cNvPr id="23" name="Group 22">
            <a:extLst>
              <a:ext uri="{FF2B5EF4-FFF2-40B4-BE49-F238E27FC236}">
                <a16:creationId xmlns:a16="http://schemas.microsoft.com/office/drawing/2014/main" id="{D9FC8D11-4611-0A4E-84A2-AE376DE5ED19}"/>
              </a:ext>
            </a:extLst>
          </p:cNvPr>
          <p:cNvGrpSpPr/>
          <p:nvPr userDrawn="1"/>
        </p:nvGrpSpPr>
        <p:grpSpPr>
          <a:xfrm>
            <a:off x="228500" y="4478344"/>
            <a:ext cx="8305900" cy="607097"/>
            <a:chOff x="228500" y="4478344"/>
            <a:chExt cx="8305900" cy="607097"/>
          </a:xfrm>
        </p:grpSpPr>
        <p:pic>
          <p:nvPicPr>
            <p:cNvPr id="18" name="Picture 17">
              <a:extLst>
                <a:ext uri="{FF2B5EF4-FFF2-40B4-BE49-F238E27FC236}">
                  <a16:creationId xmlns:a16="http://schemas.microsoft.com/office/drawing/2014/main" id="{3C01CDAE-AC08-A04F-A156-90DB41AE38AB}"/>
                </a:ext>
              </a:extLst>
            </p:cNvPr>
            <p:cNvPicPr>
              <a:picLocks noChangeAspect="1"/>
            </p:cNvPicPr>
            <p:nvPr userDrawn="1"/>
          </p:nvPicPr>
          <p:blipFill>
            <a:blip r:embed="rId12"/>
            <a:srcRect/>
            <a:stretch/>
          </p:blipFill>
          <p:spPr>
            <a:xfrm>
              <a:off x="228500" y="4478344"/>
              <a:ext cx="258623" cy="607097"/>
            </a:xfrm>
            <a:prstGeom prst="rect">
              <a:avLst/>
            </a:prstGeom>
          </p:spPr>
        </p:pic>
        <p:cxnSp>
          <p:nvCxnSpPr>
            <p:cNvPr id="21" name="Straight Connector 20">
              <a:extLst>
                <a:ext uri="{FF2B5EF4-FFF2-40B4-BE49-F238E27FC236}">
                  <a16:creationId xmlns:a16="http://schemas.microsoft.com/office/drawing/2014/main" id="{78DE5A2D-7552-B743-9452-F5721F56B39E}"/>
                </a:ext>
              </a:extLst>
            </p:cNvPr>
            <p:cNvCxnSpPr>
              <a:cxnSpLocks/>
            </p:cNvCxnSpPr>
            <p:nvPr userDrawn="1"/>
          </p:nvCxnSpPr>
          <p:spPr>
            <a:xfrm>
              <a:off x="609600" y="4622800"/>
              <a:ext cx="7924800" cy="0"/>
            </a:xfrm>
            <a:prstGeom prst="line">
              <a:avLst/>
            </a:prstGeom>
            <a:ln w="25400">
              <a:solidFill>
                <a:srgbClr val="181A4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925449"/>
      </p:ext>
    </p:extLst>
  </p:cSld>
  <p:clrMap bg1="lt1" tx1="dk1" bg2="lt2" tx2="dk2" accent1="accent1" accent2="accent2" accent3="accent3" accent4="accent4" accent5="accent5" accent6="accent6" hlink="hlink" folHlink="folHlink"/>
  <p:sldLayoutIdLst>
    <p:sldLayoutId id="2147483685" r:id="rId1"/>
    <p:sldLayoutId id="2147483697" r:id="rId2"/>
    <p:sldLayoutId id="2147483692" r:id="rId3"/>
    <p:sldLayoutId id="2147483698" r:id="rId4"/>
    <p:sldLayoutId id="2147483700" r:id="rId5"/>
    <p:sldLayoutId id="2147483699" r:id="rId6"/>
    <p:sldLayoutId id="2147483688" r:id="rId7"/>
    <p:sldLayoutId id="2147483690" r:id="rId8"/>
    <p:sldLayoutId id="2147483691" r:id="rId9"/>
    <p:sldLayoutId id="2147483701" r:id="rId10"/>
  </p:sldLayoutIdLst>
  <p:hf hdr="0" ftr="0" dt="0"/>
  <p:txStyles>
    <p:title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p:titleStyle>
    <p:bodyStyle>
      <a:lvl1pPr marL="144000" indent="-144000" algn="l" defTabSz="685800" rtl="0" eaLnBrk="1" latinLnBrk="0" hangingPunct="1">
        <a:lnSpc>
          <a:spcPct val="90000"/>
        </a:lnSpc>
        <a:spcBef>
          <a:spcPts val="750"/>
        </a:spcBef>
        <a:buClr>
          <a:srgbClr val="E33928"/>
        </a:buClr>
        <a:buFont typeface="Arial" panose="020B0604020202020204" pitchFamily="34" charset="0"/>
        <a:buChar char="•"/>
        <a:defRPr sz="1800" kern="1200">
          <a:solidFill>
            <a:srgbClr val="15183E"/>
          </a:solidFill>
          <a:latin typeface="+mn-lt"/>
          <a:ea typeface="+mn-ea"/>
          <a:cs typeface="+mn-cs"/>
        </a:defRPr>
      </a:lvl1pPr>
      <a:lvl2pPr marL="288000" indent="-144000" algn="l" defTabSz="685800" rtl="0" eaLnBrk="1" latinLnBrk="0" hangingPunct="1">
        <a:lnSpc>
          <a:spcPct val="90000"/>
        </a:lnSpc>
        <a:spcBef>
          <a:spcPts val="375"/>
        </a:spcBef>
        <a:buClr>
          <a:srgbClr val="004B98"/>
        </a:buClr>
        <a:buFont typeface="Arial" panose="020B0604020202020204" pitchFamily="34" charset="0"/>
        <a:buChar char="•"/>
        <a:defRPr sz="1600" kern="1200">
          <a:solidFill>
            <a:srgbClr val="B0B655"/>
          </a:solidFill>
          <a:latin typeface="+mn-lt"/>
          <a:ea typeface="+mn-ea"/>
          <a:cs typeface="+mn-cs"/>
        </a:defRPr>
      </a:lvl2pPr>
      <a:lvl3pPr marL="432000" indent="-144000" algn="l" defTabSz="685800" rtl="0" eaLnBrk="1" latinLnBrk="0" hangingPunct="1">
        <a:lnSpc>
          <a:spcPct val="90000"/>
        </a:lnSpc>
        <a:spcBef>
          <a:spcPts val="375"/>
        </a:spcBef>
        <a:buClr>
          <a:srgbClr val="B0B655"/>
        </a:buClr>
        <a:buFont typeface="Arial" panose="020B0604020202020204" pitchFamily="34" charset="0"/>
        <a:buChar char="•"/>
        <a:defRPr sz="1400" kern="1200">
          <a:solidFill>
            <a:srgbClr val="004B98"/>
          </a:solidFill>
          <a:latin typeface="+mn-lt"/>
          <a:ea typeface="+mn-ea"/>
          <a:cs typeface="+mn-cs"/>
        </a:defRPr>
      </a:lvl3pPr>
      <a:lvl4pPr marL="576000" indent="-144000" algn="l" defTabSz="685800" rtl="0" eaLnBrk="1" latinLnBrk="0" hangingPunct="1">
        <a:lnSpc>
          <a:spcPct val="90000"/>
        </a:lnSpc>
        <a:spcBef>
          <a:spcPts val="375"/>
        </a:spcBef>
        <a:buClr>
          <a:srgbClr val="B0B655"/>
        </a:buClr>
        <a:buFont typeface="Arial" panose="020B0604020202020204" pitchFamily="34" charset="0"/>
        <a:buChar char="•"/>
        <a:defRPr sz="1200" kern="1200">
          <a:solidFill>
            <a:srgbClr val="15183E"/>
          </a:solidFill>
          <a:latin typeface="+mn-lt"/>
          <a:ea typeface="+mn-ea"/>
          <a:cs typeface="+mn-cs"/>
        </a:defRPr>
      </a:lvl4pPr>
      <a:lvl5pPr marL="540000" indent="-108000" algn="l" defTabSz="685800" rtl="0" eaLnBrk="1" latinLnBrk="0" hangingPunct="1">
        <a:lnSpc>
          <a:spcPct val="90000"/>
        </a:lnSpc>
        <a:spcBef>
          <a:spcPts val="375"/>
        </a:spcBef>
        <a:buClr>
          <a:srgbClr val="B0B655"/>
        </a:buClr>
        <a:buFont typeface="Arial" panose="020B0604020202020204" pitchFamily="34" charset="0"/>
        <a:buChar char="•"/>
        <a:defRPr sz="1000" kern="1200">
          <a:solidFill>
            <a:srgbClr val="15183E"/>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5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wmf"/><Relationship Id="rId7" Type="http://schemas.openxmlformats.org/officeDocument/2006/relationships/image" Target="../media/image24.wmf"/><Relationship Id="rId2" Type="http://schemas.openxmlformats.org/officeDocument/2006/relationships/oleObject" Target="../embeddings/oleObject1.bin"/><Relationship Id="rId1" Type="http://schemas.openxmlformats.org/officeDocument/2006/relationships/slideLayout" Target="../slideLayouts/slideLayout9.xml"/><Relationship Id="rId6" Type="http://schemas.openxmlformats.org/officeDocument/2006/relationships/oleObject" Target="../embeddings/oleObject3.bin"/><Relationship Id="rId5" Type="http://schemas.openxmlformats.org/officeDocument/2006/relationships/image" Target="../media/image23.w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1.xml"/><Relationship Id="rId6" Type="http://schemas.openxmlformats.org/officeDocument/2006/relationships/image" Target="../media/image40.emf"/><Relationship Id="rId5" Type="http://schemas.openxmlformats.org/officeDocument/2006/relationships/image" Target="../media/image39.emf"/><Relationship Id="rId4" Type="http://schemas.openxmlformats.org/officeDocument/2006/relationships/image" Target="../media/image38.png"/></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image" Target="../media/image46.png"/></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3.png"/></Relationships>
</file>

<file path=ppt/slides/_rels/slide7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85A78EE-A878-46A7-A1F1-D817A502B158}"/>
              </a:ext>
            </a:extLst>
          </p:cNvPr>
          <p:cNvSpPr txBox="1"/>
          <p:nvPr/>
        </p:nvSpPr>
        <p:spPr>
          <a:xfrm>
            <a:off x="619538" y="381000"/>
            <a:ext cx="7865165" cy="4154984"/>
          </a:xfrm>
          <a:prstGeom prst="rect">
            <a:avLst/>
          </a:prstGeom>
          <a:noFill/>
        </p:spPr>
        <p:txBody>
          <a:bodyPr wrap="square" rtlCol="0">
            <a:spAutoFit/>
          </a:bodyPr>
          <a:lstStyle/>
          <a:p>
            <a:pPr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The following presentation and all materials provided are the intellectual property of </a:t>
            </a:r>
            <a:br>
              <a:rPr lang="en-US" sz="2400" b="1" dirty="0">
                <a:solidFill>
                  <a:schemeClr val="bg1"/>
                </a:solidFill>
                <a:effectLst/>
                <a:latin typeface="Calibri" panose="020F0502020204030204" pitchFamily="34" charset="0"/>
                <a:ea typeface="Calibri" panose="020F0502020204030204" pitchFamily="34" charset="0"/>
              </a:rPr>
            </a:br>
            <a:r>
              <a:rPr lang="en-US" sz="2400" b="1" dirty="0">
                <a:solidFill>
                  <a:schemeClr val="bg1"/>
                </a:solidFill>
                <a:effectLst/>
                <a:latin typeface="Calibri" panose="020F0502020204030204" pitchFamily="34" charset="0"/>
                <a:ea typeface="Calibri" panose="020F0502020204030204" pitchFamily="34" charset="0"/>
              </a:rPr>
              <a:t>The American Radio Relay League, Inc. (“ARRL”).</a:t>
            </a:r>
            <a:br>
              <a:rPr lang="en-US" sz="2400" b="1" dirty="0">
                <a:solidFill>
                  <a:schemeClr val="bg1"/>
                </a:solidFill>
                <a:effectLst/>
                <a:latin typeface="Calibri" panose="020F0502020204030204" pitchFamily="34" charset="0"/>
                <a:ea typeface="Calibri" panose="020F0502020204030204" pitchFamily="34" charset="0"/>
              </a:rPr>
            </a:br>
            <a:r>
              <a:rPr lang="en-US" sz="2400" b="1" dirty="0">
                <a:solidFill>
                  <a:schemeClr val="bg1"/>
                </a:solidFill>
                <a:effectLst/>
                <a:latin typeface="Calibri" panose="020F0502020204030204" pitchFamily="34" charset="0"/>
                <a:ea typeface="Calibri" panose="020F0502020204030204" pitchFamily="34" charset="0"/>
              </a:rPr>
              <a:t>No part of this presentation may be copied, recorded,  reproduced, or distributed in any manner without express written permission from an authorized representative of the ARRL specifically referencing this presentation and material.</a:t>
            </a:r>
            <a:endParaRPr lang="en-US" sz="2400" dirty="0">
              <a:solidFill>
                <a:schemeClr val="bg1"/>
              </a:solidFill>
              <a:effectLst/>
              <a:latin typeface="Calibri" panose="020F0502020204030204" pitchFamily="34" charset="0"/>
              <a:ea typeface="Calibri" panose="020F0502020204030204" pitchFamily="34" charset="0"/>
            </a:endParaRPr>
          </a:p>
          <a:p>
            <a:pPr marL="0" marR="0">
              <a:spcBef>
                <a:spcPts val="0"/>
              </a:spcBef>
              <a:spcAft>
                <a:spcPts val="0"/>
              </a:spcAft>
            </a:pPr>
            <a:r>
              <a:rPr lang="en-US" sz="2400" dirty="0">
                <a:solidFill>
                  <a:schemeClr val="bg1"/>
                </a:solidFill>
                <a:effectLst/>
                <a:latin typeface="Calibri" panose="020F0502020204030204" pitchFamily="34" charset="0"/>
                <a:ea typeface="Calibri" panose="020F0502020204030204" pitchFamily="34" charset="0"/>
              </a:rPr>
              <a:t> </a:t>
            </a: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Copyright 2024 ARRL</a:t>
            </a:r>
            <a:endParaRPr lang="en-US" sz="2400" dirty="0">
              <a:solidFill>
                <a:schemeClr val="bg1"/>
              </a:solidFill>
              <a:effectLst/>
              <a:latin typeface="Calibri" panose="020F0502020204030204" pitchFamily="34" charset="0"/>
              <a:ea typeface="Calibri" panose="020F0502020204030204" pitchFamily="34" charset="0"/>
            </a:endParaRP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All Rights Reserved</a:t>
            </a:r>
            <a:endParaRPr lang="en-US" sz="2400" dirty="0">
              <a:solidFill>
                <a:schemeClr val="bg1"/>
              </a:solidFill>
              <a:effectLst/>
              <a:latin typeface="Calibri" panose="020F0502020204030204" pitchFamily="34" charset="0"/>
              <a:ea typeface="Calibri" panose="020F0502020204030204" pitchFamily="34" charset="0"/>
            </a:endParaRPr>
          </a:p>
        </p:txBody>
      </p:sp>
    </p:spTree>
    <p:custDataLst>
      <p:tags r:id="rId1"/>
    </p:custDataLst>
    <p:extLst>
      <p:ext uri="{BB962C8B-B14F-4D97-AF65-F5344CB8AC3E}">
        <p14:creationId xmlns:p14="http://schemas.microsoft.com/office/powerpoint/2010/main" val="1615092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538" name="Rectangle 2"/>
          <p:cNvSpPr>
            <a:spLocks noGrp="1" noChangeArrowheads="1"/>
          </p:cNvSpPr>
          <p:nvPr>
            <p:ph type="title"/>
          </p:nvPr>
        </p:nvSpPr>
        <p:spPr/>
        <p:txBody>
          <a:bodyPr/>
          <a:lstStyle/>
          <a:p>
            <a:pPr algn="ctr"/>
            <a:r>
              <a:rPr lang="en-US" altLang="en-US"/>
              <a:t>Circuits</a:t>
            </a:r>
          </a:p>
        </p:txBody>
      </p:sp>
      <p:sp>
        <p:nvSpPr>
          <p:cNvPr id="24579" name="Rectangle 3"/>
          <p:cNvSpPr>
            <a:spLocks noGrp="1" noChangeArrowheads="1"/>
          </p:cNvSpPr>
          <p:nvPr>
            <p:ph type="body" idx="1"/>
          </p:nvPr>
        </p:nvSpPr>
        <p:spPr>
          <a:xfrm>
            <a:off x="1288256" y="1131095"/>
            <a:ext cx="6481763" cy="3721894"/>
          </a:xfrm>
        </p:spPr>
        <p:txBody>
          <a:bodyPr/>
          <a:lstStyle/>
          <a:p>
            <a:pPr algn="ctr" eaLnBrk="1" hangingPunct="1">
              <a:spcBef>
                <a:spcPct val="0"/>
              </a:spcBef>
              <a:buClr>
                <a:srgbClr val="FF0000"/>
              </a:buClr>
              <a:buFont typeface="Wingdings" panose="05000000000000000000" pitchFamily="2" charset="2"/>
              <a:buChar char="Ø"/>
            </a:pPr>
            <a:r>
              <a:rPr lang="en-US" altLang="en-US" b="1"/>
              <a:t>Symbol 7 </a:t>
            </a:r>
            <a:r>
              <a:rPr lang="en-US" altLang="en-US"/>
              <a:t>in Figure G7-1 represents a tapped inductor. </a:t>
            </a:r>
            <a:r>
              <a:rPr lang="en-US" altLang="en-US" sz="750"/>
              <a:t>(G7A13)</a:t>
            </a:r>
          </a:p>
          <a:p>
            <a:pPr>
              <a:buClr>
                <a:srgbClr val="FF0000"/>
              </a:buCl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p:txBody>
      </p:sp>
      <p:pic>
        <p:nvPicPr>
          <p:cNvPr id="24580" name="Picture 4" descr="Revised G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3283" y="1499500"/>
            <a:ext cx="4509610" cy="324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5" descr="pg 135-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944" y="1995487"/>
            <a:ext cx="423863" cy="987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6"/>
          <p:cNvSpPr txBox="1">
            <a:spLocks noChangeArrowheads="1"/>
          </p:cNvSpPr>
          <p:nvPr/>
        </p:nvSpPr>
        <p:spPr bwMode="auto">
          <a:xfrm>
            <a:off x="1259683" y="3061097"/>
            <a:ext cx="15835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050">
                <a:solidFill>
                  <a:srgbClr val="FF0000"/>
                </a:solidFill>
              </a:rPr>
              <a:t>Schematic symbol for:</a:t>
            </a:r>
            <a:r>
              <a:rPr lang="en-US" altLang="en-US" sz="1200">
                <a:solidFill>
                  <a:srgbClr val="FF0000"/>
                </a:solidFill>
              </a:rPr>
              <a:t> </a:t>
            </a:r>
          </a:p>
          <a:p>
            <a:pPr algn="ctr" defTabSz="685800">
              <a:spcBef>
                <a:spcPct val="50000"/>
              </a:spcBef>
              <a:buClrTx/>
              <a:buNone/>
            </a:pPr>
            <a:r>
              <a:rPr lang="en-US" altLang="en-US" sz="1200">
                <a:solidFill>
                  <a:srgbClr val="FF0000"/>
                </a:solidFill>
              </a:rPr>
              <a:t>Tapped Inductor.</a:t>
            </a:r>
          </a:p>
        </p:txBody>
      </p:sp>
      <p:sp>
        <p:nvSpPr>
          <p:cNvPr id="24583" name="Line 7"/>
          <p:cNvSpPr>
            <a:spLocks noChangeShapeType="1"/>
          </p:cNvSpPr>
          <p:nvPr/>
        </p:nvSpPr>
        <p:spPr bwMode="auto">
          <a:xfrm>
            <a:off x="5407819" y="1390650"/>
            <a:ext cx="1382316" cy="0"/>
          </a:xfrm>
          <a:prstGeom prst="line">
            <a:avLst/>
          </a:prstGeom>
          <a:noFill/>
          <a:ln w="38100"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24584" name="Line 8"/>
          <p:cNvSpPr>
            <a:spLocks noChangeShapeType="1"/>
          </p:cNvSpPr>
          <p:nvPr/>
        </p:nvSpPr>
        <p:spPr bwMode="auto">
          <a:xfrm flipH="1">
            <a:off x="4415671" y="1390650"/>
            <a:ext cx="1769505" cy="2362201"/>
          </a:xfrm>
          <a:prstGeom prst="line">
            <a:avLst/>
          </a:prstGeom>
          <a:noFill/>
          <a:ln w="38100"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10</a:t>
            </a:fld>
            <a:endParaRPr lang="en-US" altLang="en-US">
              <a:solidFill>
                <a:srgbClr val="000066"/>
              </a:solidFill>
            </a:endParaRPr>
          </a:p>
        </p:txBody>
      </p:sp>
    </p:spTree>
    <p:extLst>
      <p:ext uri="{BB962C8B-B14F-4D97-AF65-F5344CB8AC3E}">
        <p14:creationId xmlns:p14="http://schemas.microsoft.com/office/powerpoint/2010/main" val="25275483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wipe(up)">
                                      <p:cBhvr>
                                        <p:cTn id="7" dur="1000"/>
                                        <p:tgtEl>
                                          <p:spTgt spid="24579">
                                            <p:txEl>
                                              <p:pRg st="0" end="0"/>
                                            </p:txEl>
                                          </p:spTgt>
                                        </p:tgtEl>
                                      </p:cBhvr>
                                    </p:animEffect>
                                  </p:childTnLst>
                                </p:cTn>
                              </p:par>
                              <p:par>
                                <p:cTn id="8" presetID="23" presetClass="entr" presetSubtype="16" fill="hold" nodeType="withEffect">
                                  <p:stCondLst>
                                    <p:cond delay="0"/>
                                  </p:stCondLst>
                                  <p:childTnLst>
                                    <p:set>
                                      <p:cBhvr>
                                        <p:cTn id="9" dur="1" fill="hold">
                                          <p:stCondLst>
                                            <p:cond delay="0"/>
                                          </p:stCondLst>
                                        </p:cTn>
                                        <p:tgtEl>
                                          <p:spTgt spid="24580"/>
                                        </p:tgtEl>
                                        <p:attrNameLst>
                                          <p:attrName>style.visibility</p:attrName>
                                        </p:attrNameLst>
                                      </p:cBhvr>
                                      <p:to>
                                        <p:strVal val="visible"/>
                                      </p:to>
                                    </p:set>
                                    <p:anim calcmode="lin" valueType="num">
                                      <p:cBhvr>
                                        <p:cTn id="10" dur="1000" fill="hold"/>
                                        <p:tgtEl>
                                          <p:spTgt spid="24580"/>
                                        </p:tgtEl>
                                        <p:attrNameLst>
                                          <p:attrName>ppt_w</p:attrName>
                                        </p:attrNameLst>
                                      </p:cBhvr>
                                      <p:tavLst>
                                        <p:tav tm="0">
                                          <p:val>
                                            <p:fltVal val="0"/>
                                          </p:val>
                                        </p:tav>
                                        <p:tav tm="100000">
                                          <p:val>
                                            <p:strVal val="#ppt_w"/>
                                          </p:val>
                                        </p:tav>
                                      </p:tavLst>
                                    </p:anim>
                                    <p:anim calcmode="lin" valueType="num">
                                      <p:cBhvr>
                                        <p:cTn id="11" dur="1000" fill="hold"/>
                                        <p:tgtEl>
                                          <p:spTgt spid="24580"/>
                                        </p:tgtEl>
                                        <p:attrNameLst>
                                          <p:attrName>ppt_h</p:attrName>
                                        </p:attrNameLst>
                                      </p:cBhvr>
                                      <p:tavLst>
                                        <p:tav tm="0">
                                          <p:val>
                                            <p:fltVal val="0"/>
                                          </p:val>
                                        </p:tav>
                                        <p:tav tm="100000">
                                          <p:val>
                                            <p:strVal val="#ppt_h"/>
                                          </p:val>
                                        </p:tav>
                                      </p:tavLst>
                                    </p:anim>
                                  </p:childTnLst>
                                </p:cTn>
                              </p:par>
                            </p:childTnLst>
                          </p:cTn>
                        </p:par>
                        <p:par>
                          <p:cTn id="12" fill="hold" nodeType="afterGroup">
                            <p:stCondLst>
                              <p:cond delay="1000"/>
                            </p:stCondLst>
                            <p:childTnLst>
                              <p:par>
                                <p:cTn id="13" presetID="22" presetClass="entr" presetSubtype="8" fill="hold" grpId="0" nodeType="afterEffect">
                                  <p:stCondLst>
                                    <p:cond delay="500"/>
                                  </p:stCondLst>
                                  <p:childTnLst>
                                    <p:set>
                                      <p:cBhvr>
                                        <p:cTn id="14" dur="1" fill="hold">
                                          <p:stCondLst>
                                            <p:cond delay="0"/>
                                          </p:stCondLst>
                                        </p:cTn>
                                        <p:tgtEl>
                                          <p:spTgt spid="24583"/>
                                        </p:tgtEl>
                                        <p:attrNameLst>
                                          <p:attrName>style.visibility</p:attrName>
                                        </p:attrNameLst>
                                      </p:cBhvr>
                                      <p:to>
                                        <p:strVal val="visible"/>
                                      </p:to>
                                    </p:set>
                                    <p:animEffect transition="in" filter="wipe(left)">
                                      <p:cBhvr>
                                        <p:cTn id="15" dur="1000"/>
                                        <p:tgtEl>
                                          <p:spTgt spid="24583"/>
                                        </p:tgtEl>
                                      </p:cBhvr>
                                    </p:animEffect>
                                  </p:childTnLst>
                                </p:cTn>
                              </p:par>
                            </p:childTnLst>
                          </p:cTn>
                        </p:par>
                        <p:par>
                          <p:cTn id="16" fill="hold" nodeType="afterGroup">
                            <p:stCondLst>
                              <p:cond delay="2500"/>
                            </p:stCondLst>
                            <p:childTnLst>
                              <p:par>
                                <p:cTn id="17" presetID="22" presetClass="entr" presetSubtype="1" fill="hold" grpId="0" nodeType="afterEffect">
                                  <p:stCondLst>
                                    <p:cond delay="500"/>
                                  </p:stCondLst>
                                  <p:childTnLst>
                                    <p:set>
                                      <p:cBhvr>
                                        <p:cTn id="18" dur="1" fill="hold">
                                          <p:stCondLst>
                                            <p:cond delay="0"/>
                                          </p:stCondLst>
                                        </p:cTn>
                                        <p:tgtEl>
                                          <p:spTgt spid="24584"/>
                                        </p:tgtEl>
                                        <p:attrNameLst>
                                          <p:attrName>style.visibility</p:attrName>
                                        </p:attrNameLst>
                                      </p:cBhvr>
                                      <p:to>
                                        <p:strVal val="visible"/>
                                      </p:to>
                                    </p:set>
                                    <p:animEffect transition="in" filter="wipe(up)">
                                      <p:cBhvr>
                                        <p:cTn id="19" dur="1000"/>
                                        <p:tgtEl>
                                          <p:spTgt spid="2458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3" presetClass="entr" presetSubtype="16" fill="hold" nodeType="clickEffect">
                                  <p:stCondLst>
                                    <p:cond delay="0"/>
                                  </p:stCondLst>
                                  <p:childTnLst>
                                    <p:set>
                                      <p:cBhvr>
                                        <p:cTn id="23" dur="1" fill="hold">
                                          <p:stCondLst>
                                            <p:cond delay="0"/>
                                          </p:stCondLst>
                                        </p:cTn>
                                        <p:tgtEl>
                                          <p:spTgt spid="24581"/>
                                        </p:tgtEl>
                                        <p:attrNameLst>
                                          <p:attrName>style.visibility</p:attrName>
                                        </p:attrNameLst>
                                      </p:cBhvr>
                                      <p:to>
                                        <p:strVal val="visible"/>
                                      </p:to>
                                    </p:set>
                                    <p:anim calcmode="lin" valueType="num">
                                      <p:cBhvr>
                                        <p:cTn id="24" dur="1000" fill="hold"/>
                                        <p:tgtEl>
                                          <p:spTgt spid="24581"/>
                                        </p:tgtEl>
                                        <p:attrNameLst>
                                          <p:attrName>ppt_w</p:attrName>
                                        </p:attrNameLst>
                                      </p:cBhvr>
                                      <p:tavLst>
                                        <p:tav tm="0">
                                          <p:val>
                                            <p:fltVal val="0"/>
                                          </p:val>
                                        </p:tav>
                                        <p:tav tm="100000">
                                          <p:val>
                                            <p:strVal val="#ppt_w"/>
                                          </p:val>
                                        </p:tav>
                                      </p:tavLst>
                                    </p:anim>
                                    <p:anim calcmode="lin" valueType="num">
                                      <p:cBhvr>
                                        <p:cTn id="25" dur="1000" fill="hold"/>
                                        <p:tgtEl>
                                          <p:spTgt spid="24581"/>
                                        </p:tgtEl>
                                        <p:attrNameLst>
                                          <p:attrName>ppt_h</p:attrName>
                                        </p:attrNameLst>
                                      </p:cBhvr>
                                      <p:tavLst>
                                        <p:tav tm="0">
                                          <p:val>
                                            <p:fltVal val="0"/>
                                          </p:val>
                                        </p:tav>
                                        <p:tav tm="100000">
                                          <p:val>
                                            <p:strVal val="#ppt_h"/>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24582"/>
                                        </p:tgtEl>
                                        <p:attrNameLst>
                                          <p:attrName>style.visibility</p:attrName>
                                        </p:attrNameLst>
                                      </p:cBhvr>
                                      <p:to>
                                        <p:strVal val="visible"/>
                                      </p:to>
                                    </p:set>
                                    <p:animEffect transition="in" filter="wipe(down)">
                                      <p:cBhvr>
                                        <p:cTn id="28" dur="1000"/>
                                        <p:tgtEl>
                                          <p:spTgt spid="245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2" grpId="0"/>
      <p:bldP spid="24583" grpId="0" animBg="1"/>
      <p:bldP spid="2458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2" name="Rectangle 2"/>
          <p:cNvSpPr>
            <a:spLocks noGrp="1" noChangeArrowheads="1"/>
          </p:cNvSpPr>
          <p:nvPr>
            <p:ph type="title"/>
          </p:nvPr>
        </p:nvSpPr>
        <p:spPr/>
        <p:txBody>
          <a:bodyPr/>
          <a:lstStyle/>
          <a:p>
            <a:pPr algn="ctr"/>
            <a:r>
              <a:rPr lang="en-US" altLang="en-US"/>
              <a:t>Circuits</a:t>
            </a:r>
          </a:p>
        </p:txBody>
      </p:sp>
      <p:sp>
        <p:nvSpPr>
          <p:cNvPr id="23555" name="Rectangle 3"/>
          <p:cNvSpPr>
            <a:spLocks noGrp="1" noChangeArrowheads="1"/>
          </p:cNvSpPr>
          <p:nvPr>
            <p:ph type="body" idx="1"/>
          </p:nvPr>
        </p:nvSpPr>
        <p:spPr>
          <a:xfrm>
            <a:off x="1028700" y="1055594"/>
            <a:ext cx="7255669" cy="3721894"/>
          </a:xfrm>
        </p:spPr>
        <p:txBody>
          <a:bodyPr/>
          <a:lstStyle/>
          <a:p>
            <a:pPr>
              <a:buFont typeface="Wingdings" panose="05000000000000000000" pitchFamily="2" charset="2"/>
              <a:buChar char="Ø"/>
            </a:pPr>
            <a:r>
              <a:rPr lang="en-US" altLang="en-US" dirty="0"/>
              <a:t>The total resistance of three 100-ohm resistors in parallel is </a:t>
            </a:r>
            <a:r>
              <a:rPr lang="en-US" altLang="en-US" b="1" dirty="0"/>
              <a:t>33.3 ohms</a:t>
            </a:r>
            <a:r>
              <a:rPr lang="en-US" altLang="en-US" dirty="0"/>
              <a:t>. </a:t>
            </a:r>
            <a:r>
              <a:rPr lang="en-US" altLang="en-US" sz="750" dirty="0"/>
              <a:t>(G5C04)</a:t>
            </a:r>
            <a:r>
              <a:rPr lang="en-US" altLang="en-US" dirty="0"/>
              <a:t> </a:t>
            </a:r>
          </a:p>
          <a:p>
            <a:pPr lvl="1"/>
            <a:r>
              <a:rPr lang="en-US" altLang="en-US" sz="1350" i="1" dirty="0">
                <a:solidFill>
                  <a:srgbClr val="FF0000"/>
                </a:solidFill>
              </a:rPr>
              <a:t>For identical resistors in parallel simply divide the resistance of one resistor by the number of resistors to find the total network resistance.</a:t>
            </a:r>
            <a:endParaRPr lang="en-US" altLang="en-US" sz="1350" dirty="0">
              <a:solidFill>
                <a:srgbClr val="FF0000"/>
              </a:solidFill>
            </a:endParaRPr>
          </a:p>
          <a:p>
            <a:pPr lvl="1"/>
            <a:r>
              <a:rPr lang="en-US" altLang="en-US" sz="1350" i="1" dirty="0"/>
              <a:t>R = resistor value / number of resistors</a:t>
            </a:r>
          </a:p>
          <a:p>
            <a:pPr lvl="1"/>
            <a:r>
              <a:rPr lang="en-US" altLang="en-US" sz="1350" i="1" dirty="0"/>
              <a:t>R = 100 / 3</a:t>
            </a:r>
          </a:p>
          <a:p>
            <a:pPr lvl="1"/>
            <a:r>
              <a:rPr lang="en-US" altLang="en-US" sz="1350" i="1" dirty="0"/>
              <a:t>R = </a:t>
            </a:r>
            <a:r>
              <a:rPr lang="en-US" altLang="en-US" sz="1350" b="1" i="1" dirty="0"/>
              <a:t>33.333 Ohms</a:t>
            </a:r>
            <a:endParaRPr lang="en-US" altLang="en-US" sz="1350" b="1" dirty="0"/>
          </a:p>
          <a:p>
            <a:pPr>
              <a:buFont typeface="Wingdings" panose="05000000000000000000" pitchFamily="2" charset="2"/>
              <a:buChar char="Ø"/>
            </a:pPr>
            <a:endParaRPr lang="en-US" altLang="en-US" dirty="0"/>
          </a:p>
          <a:p>
            <a:pPr lvl="0">
              <a:buFont typeface="Wingdings" panose="05000000000000000000" pitchFamily="2" charset="2"/>
              <a:buChar char="Ø"/>
            </a:pPr>
            <a:r>
              <a:rPr lang="en-US" altLang="en-US" dirty="0">
                <a:solidFill>
                  <a:srgbClr val="000066"/>
                </a:solidFill>
              </a:rPr>
              <a:t>The total current entering a parallel circuit </a:t>
            </a:r>
            <a:r>
              <a:rPr lang="en-US" altLang="en-US" b="1" dirty="0">
                <a:solidFill>
                  <a:srgbClr val="000066"/>
                </a:solidFill>
              </a:rPr>
              <a:t>equals the sum of the currents through each branch</a:t>
            </a:r>
            <a:r>
              <a:rPr lang="en-US" altLang="en-US" dirty="0">
                <a:solidFill>
                  <a:srgbClr val="000066"/>
                </a:solidFill>
              </a:rPr>
              <a:t>. </a:t>
            </a:r>
            <a:r>
              <a:rPr lang="en-US" altLang="en-US" sz="750" dirty="0">
                <a:solidFill>
                  <a:srgbClr val="000066"/>
                </a:solidFill>
              </a:rPr>
              <a:t>(G5B02)</a:t>
            </a:r>
            <a:r>
              <a:rPr lang="en-US" altLang="en-US" dirty="0">
                <a:solidFill>
                  <a:srgbClr val="000066"/>
                </a:solidFill>
              </a:rPr>
              <a:t> </a:t>
            </a:r>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p:txBody>
      </p:sp>
      <p:pic>
        <p:nvPicPr>
          <p:cNvPr id="2355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0700" y="2359819"/>
            <a:ext cx="1857375"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558" name="Text Box 6"/>
          <p:cNvSpPr txBox="1">
            <a:spLocks noChangeArrowheads="1"/>
          </p:cNvSpPr>
          <p:nvPr/>
        </p:nvSpPr>
        <p:spPr bwMode="auto">
          <a:xfrm>
            <a:off x="3771900" y="2519363"/>
            <a:ext cx="132397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200" dirty="0">
                <a:solidFill>
                  <a:srgbClr val="FF0000"/>
                </a:solidFill>
              </a:rPr>
              <a:t>Or the long way.</a:t>
            </a:r>
          </a:p>
        </p:txBody>
      </p:sp>
      <p:pic>
        <p:nvPicPr>
          <p:cNvPr id="6"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3761" y="3254211"/>
            <a:ext cx="1857375"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9"/>
          <p:cNvSpPr txBox="1">
            <a:spLocks noChangeArrowheads="1"/>
          </p:cNvSpPr>
          <p:nvPr/>
        </p:nvSpPr>
        <p:spPr bwMode="auto">
          <a:xfrm>
            <a:off x="2491741" y="3752347"/>
            <a:ext cx="1613297"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eaLnBrk="1" hangingPunct="1">
              <a:spcBef>
                <a:spcPct val="50000"/>
              </a:spcBef>
              <a:buClrTx/>
              <a:buFontTx/>
              <a:buNone/>
            </a:pPr>
            <a:r>
              <a:rPr lang="en-US" altLang="en-US" sz="1500" dirty="0">
                <a:solidFill>
                  <a:srgbClr val="FF0000"/>
                </a:solidFill>
              </a:rPr>
              <a:t>I</a:t>
            </a:r>
            <a:r>
              <a:rPr lang="en-US" altLang="en-US" sz="1500" baseline="-25000" dirty="0">
                <a:solidFill>
                  <a:srgbClr val="FF0000"/>
                </a:solidFill>
              </a:rPr>
              <a:t>T</a:t>
            </a:r>
            <a:r>
              <a:rPr lang="en-US" altLang="en-US" sz="1500" dirty="0">
                <a:solidFill>
                  <a:srgbClr val="FF0000"/>
                </a:solidFill>
              </a:rPr>
              <a:t> = I</a:t>
            </a:r>
            <a:r>
              <a:rPr lang="en-US" altLang="en-US" sz="1500" baseline="-25000" dirty="0">
                <a:solidFill>
                  <a:srgbClr val="FF0000"/>
                </a:solidFill>
              </a:rPr>
              <a:t>1</a:t>
            </a:r>
            <a:r>
              <a:rPr lang="en-US" altLang="en-US" sz="1500" dirty="0">
                <a:solidFill>
                  <a:srgbClr val="FF0000"/>
                </a:solidFill>
              </a:rPr>
              <a:t> + I</a:t>
            </a:r>
            <a:r>
              <a:rPr lang="en-US" altLang="en-US" sz="1500" baseline="-25000" dirty="0">
                <a:solidFill>
                  <a:srgbClr val="FF0000"/>
                </a:solidFill>
              </a:rPr>
              <a:t>2</a:t>
            </a:r>
            <a:r>
              <a:rPr lang="en-US" altLang="en-US" sz="1500" dirty="0">
                <a:solidFill>
                  <a:srgbClr val="FF0000"/>
                </a:solidFill>
              </a:rPr>
              <a:t> + I</a:t>
            </a:r>
            <a:r>
              <a:rPr lang="en-US" altLang="en-US" sz="1500" baseline="-25000" dirty="0">
                <a:solidFill>
                  <a:srgbClr val="FF0000"/>
                </a:solidFill>
              </a:rPr>
              <a:t>3</a:t>
            </a:r>
          </a:p>
        </p:txBody>
      </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11</a:t>
            </a:fld>
            <a:endParaRPr lang="en-US" altLang="en-US">
              <a:solidFill>
                <a:srgbClr val="000066"/>
              </a:solidFill>
            </a:endParaRPr>
          </a:p>
        </p:txBody>
      </p:sp>
    </p:spTree>
    <p:extLst>
      <p:ext uri="{BB962C8B-B14F-4D97-AF65-F5344CB8AC3E}">
        <p14:creationId xmlns:p14="http://schemas.microsoft.com/office/powerpoint/2010/main" val="25179167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wipe(up)">
                                      <p:cBhvr>
                                        <p:cTn id="7" dur="1000"/>
                                        <p:tgtEl>
                                          <p:spTgt spid="235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Effect transition="in" filter="wipe(left)">
                                      <p:cBhvr>
                                        <p:cTn id="12" dur="1000"/>
                                        <p:tgtEl>
                                          <p:spTgt spid="2355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23555">
                                            <p:txEl>
                                              <p:pRg st="2" end="2"/>
                                            </p:txEl>
                                          </p:spTgt>
                                        </p:tgtEl>
                                        <p:attrNameLst>
                                          <p:attrName>style.visibility</p:attrName>
                                        </p:attrNameLst>
                                      </p:cBhvr>
                                      <p:to>
                                        <p:strVal val="visible"/>
                                      </p:to>
                                    </p:set>
                                    <p:animEffect transition="in" filter="wipe(left)">
                                      <p:cBhvr>
                                        <p:cTn id="17" dur="1000"/>
                                        <p:tgtEl>
                                          <p:spTgt spid="2355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23555">
                                            <p:txEl>
                                              <p:pRg st="3" end="3"/>
                                            </p:txEl>
                                          </p:spTgt>
                                        </p:tgtEl>
                                        <p:attrNameLst>
                                          <p:attrName>style.visibility</p:attrName>
                                        </p:attrNameLst>
                                      </p:cBhvr>
                                      <p:to>
                                        <p:strVal val="visible"/>
                                      </p:to>
                                    </p:set>
                                    <p:animEffect transition="in" filter="wipe(left)">
                                      <p:cBhvr>
                                        <p:cTn id="22" dur="1000"/>
                                        <p:tgtEl>
                                          <p:spTgt spid="2355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23555">
                                            <p:txEl>
                                              <p:pRg st="4" end="4"/>
                                            </p:txEl>
                                          </p:spTgt>
                                        </p:tgtEl>
                                        <p:attrNameLst>
                                          <p:attrName>style.visibility</p:attrName>
                                        </p:attrNameLst>
                                      </p:cBhvr>
                                      <p:to>
                                        <p:strVal val="visible"/>
                                      </p:to>
                                    </p:set>
                                    <p:animEffect transition="in" filter="wipe(left)">
                                      <p:cBhvr>
                                        <p:cTn id="27" dur="1000"/>
                                        <p:tgtEl>
                                          <p:spTgt spid="23555">
                                            <p:txEl>
                                              <p:pRg st="4" end="4"/>
                                            </p:txEl>
                                          </p:spTgt>
                                        </p:tgtEl>
                                      </p:cBhvr>
                                    </p:animEffect>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23558"/>
                                        </p:tgtEl>
                                        <p:attrNameLst>
                                          <p:attrName>style.visibility</p:attrName>
                                        </p:attrNameLst>
                                      </p:cBhvr>
                                      <p:to>
                                        <p:strVal val="visible"/>
                                      </p:to>
                                    </p:set>
                                    <p:animEffect transition="in" filter="wipe(left)">
                                      <p:cBhvr>
                                        <p:cTn id="31" dur="1000"/>
                                        <p:tgtEl>
                                          <p:spTgt spid="23558"/>
                                        </p:tgtEl>
                                      </p:cBhvr>
                                    </p:animEffect>
                                  </p:childTnLst>
                                </p:cTn>
                              </p:par>
                            </p:childTnLst>
                          </p:cTn>
                        </p:par>
                        <p:par>
                          <p:cTn id="32" fill="hold">
                            <p:stCondLst>
                              <p:cond delay="2000"/>
                            </p:stCondLst>
                            <p:childTnLst>
                              <p:par>
                                <p:cTn id="33" presetID="22" presetClass="entr" presetSubtype="2" fill="hold" nodeType="afterEffect">
                                  <p:stCondLst>
                                    <p:cond delay="0"/>
                                  </p:stCondLst>
                                  <p:childTnLst>
                                    <p:set>
                                      <p:cBhvr>
                                        <p:cTn id="34" dur="1" fill="hold">
                                          <p:stCondLst>
                                            <p:cond delay="0"/>
                                          </p:stCondLst>
                                        </p:cTn>
                                        <p:tgtEl>
                                          <p:spTgt spid="23557"/>
                                        </p:tgtEl>
                                        <p:attrNameLst>
                                          <p:attrName>style.visibility</p:attrName>
                                        </p:attrNameLst>
                                      </p:cBhvr>
                                      <p:to>
                                        <p:strVal val="visible"/>
                                      </p:to>
                                    </p:set>
                                    <p:animEffect transition="in" filter="wipe(right)">
                                      <p:cBhvr>
                                        <p:cTn id="35" dur="1000"/>
                                        <p:tgtEl>
                                          <p:spTgt spid="23557"/>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23555">
                                            <p:txEl>
                                              <p:pRg st="6" end="6"/>
                                            </p:txEl>
                                          </p:spTgt>
                                        </p:tgtEl>
                                        <p:attrNameLst>
                                          <p:attrName>style.visibility</p:attrName>
                                        </p:attrNameLst>
                                      </p:cBhvr>
                                      <p:to>
                                        <p:strVal val="visible"/>
                                      </p:to>
                                    </p:set>
                                    <p:animEffect transition="in" filter="wipe(left)">
                                      <p:cBhvr>
                                        <p:cTn id="40" dur="1000"/>
                                        <p:tgtEl>
                                          <p:spTgt spid="23555">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1000"/>
                                        <p:tgtEl>
                                          <p:spTgt spid="7"/>
                                        </p:tgtEl>
                                      </p:cBhvr>
                                    </p:animEffect>
                                  </p:childTnLst>
                                </p:cTn>
                              </p:par>
                            </p:childTnLst>
                          </p:cTn>
                        </p:par>
                        <p:par>
                          <p:cTn id="46" fill="hold">
                            <p:stCondLst>
                              <p:cond delay="1000"/>
                            </p:stCondLst>
                            <p:childTnLst>
                              <p:par>
                                <p:cTn id="47" presetID="22" presetClass="entr" presetSubtype="4"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8"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610" name="Rectangle 2"/>
          <p:cNvSpPr>
            <a:spLocks noGrp="1" noChangeArrowheads="1"/>
          </p:cNvSpPr>
          <p:nvPr>
            <p:ph type="title"/>
          </p:nvPr>
        </p:nvSpPr>
        <p:spPr/>
        <p:txBody>
          <a:bodyPr/>
          <a:lstStyle/>
          <a:p>
            <a:pPr algn="ctr"/>
            <a:r>
              <a:rPr lang="en-US" altLang="en-US"/>
              <a:t>Circuits</a:t>
            </a:r>
          </a:p>
        </p:txBody>
      </p:sp>
      <p:sp>
        <p:nvSpPr>
          <p:cNvPr id="21507" name="Rectangle 3"/>
          <p:cNvSpPr>
            <a:spLocks noGrp="1" noChangeArrowheads="1"/>
          </p:cNvSpPr>
          <p:nvPr>
            <p:ph type="body" idx="1"/>
          </p:nvPr>
        </p:nvSpPr>
        <p:spPr/>
        <p:txBody>
          <a:bodyPr/>
          <a:lstStyle/>
          <a:p>
            <a:pPr>
              <a:buFont typeface="Wingdings" panose="05000000000000000000" pitchFamily="2" charset="2"/>
              <a:buChar char="Ø"/>
            </a:pPr>
            <a:r>
              <a:rPr lang="en-US" altLang="en-US" b="1" dirty="0"/>
              <a:t>Three equal value resistors</a:t>
            </a:r>
            <a:r>
              <a:rPr lang="en-US" altLang="en-US" dirty="0"/>
              <a:t> in series produce 450 ohms total mean each resistor was </a:t>
            </a:r>
            <a:r>
              <a:rPr lang="en-US" altLang="en-US" b="1" dirty="0"/>
              <a:t>150 ohms in value.</a:t>
            </a:r>
            <a:r>
              <a:rPr lang="en-US" altLang="en-US" dirty="0"/>
              <a:t> </a:t>
            </a:r>
            <a:r>
              <a:rPr lang="en-US" altLang="en-US" sz="750" dirty="0"/>
              <a:t>(G5C05)</a:t>
            </a:r>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p:txBody>
      </p:sp>
      <p:pic>
        <p:nvPicPr>
          <p:cNvPr id="2151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7551" y="1682637"/>
            <a:ext cx="3193256" cy="2831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12</a:t>
            </a:fld>
            <a:endParaRPr lang="en-US" altLang="en-US">
              <a:solidFill>
                <a:srgbClr val="000066"/>
              </a:solidFill>
            </a:endParaRPr>
          </a:p>
        </p:txBody>
      </p:sp>
    </p:spTree>
    <p:extLst>
      <p:ext uri="{BB962C8B-B14F-4D97-AF65-F5344CB8AC3E}">
        <p14:creationId xmlns:p14="http://schemas.microsoft.com/office/powerpoint/2010/main" val="41537515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wipe(up)">
                                      <p:cBhvr>
                                        <p:cTn id="7" dur="1000"/>
                                        <p:tgtEl>
                                          <p:spTgt spid="215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21511"/>
                                        </p:tgtEl>
                                        <p:attrNameLst>
                                          <p:attrName>style.visibility</p:attrName>
                                        </p:attrNameLst>
                                      </p:cBhvr>
                                      <p:to>
                                        <p:strVal val="visible"/>
                                      </p:to>
                                    </p:set>
                                    <p:animEffect transition="in" filter="wipe(down)">
                                      <p:cBhvr>
                                        <p:cTn id="12" dur="1000"/>
                                        <p:tgtEl>
                                          <p:spTgt spid="215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634" name="Rectangle 2"/>
          <p:cNvSpPr>
            <a:spLocks noGrp="1" noChangeArrowheads="1"/>
          </p:cNvSpPr>
          <p:nvPr>
            <p:ph type="title"/>
          </p:nvPr>
        </p:nvSpPr>
        <p:spPr/>
        <p:txBody>
          <a:bodyPr/>
          <a:lstStyle/>
          <a:p>
            <a:pPr algn="ctr"/>
            <a:r>
              <a:rPr lang="en-US" altLang="en-US"/>
              <a:t>Circuits</a:t>
            </a:r>
          </a:p>
        </p:txBody>
      </p:sp>
      <p:sp>
        <p:nvSpPr>
          <p:cNvPr id="29699" name="Rectangle 3"/>
          <p:cNvSpPr>
            <a:spLocks noGrp="1" noChangeArrowheads="1"/>
          </p:cNvSpPr>
          <p:nvPr>
            <p:ph type="body" idx="1"/>
          </p:nvPr>
        </p:nvSpPr>
        <p:spPr>
          <a:xfrm>
            <a:off x="914401" y="957366"/>
            <a:ext cx="7658099" cy="3721894"/>
          </a:xfrm>
        </p:spPr>
        <p:txBody>
          <a:bodyPr/>
          <a:lstStyle/>
          <a:p>
            <a:pPr>
              <a:buFont typeface="Wingdings" panose="05000000000000000000" pitchFamily="2" charset="2"/>
              <a:buChar char="Ø"/>
            </a:pPr>
            <a:r>
              <a:rPr lang="en-US" altLang="en-US" b="1" dirty="0"/>
              <a:t>5.9 ohms </a:t>
            </a:r>
            <a:r>
              <a:rPr lang="en-US" altLang="en-US" dirty="0"/>
              <a:t>is the total resistance of a 10 ohm, a 20 ohm, and a 50 ohm resistor in parallel. </a:t>
            </a:r>
            <a:r>
              <a:rPr lang="en-US" altLang="en-US" sz="750" dirty="0"/>
              <a:t>(G5C15)</a:t>
            </a:r>
            <a:r>
              <a:rPr lang="en-US" altLang="en-US" dirty="0"/>
              <a:t> </a:t>
            </a:r>
          </a:p>
          <a:p>
            <a:pPr lvl="1">
              <a:buFont typeface="Wingdings" panose="05000000000000000000" pitchFamily="2" charset="2"/>
              <a:buChar char="Ø"/>
            </a:pPr>
            <a:endParaRPr lang="en-US" altLang="en-US" dirty="0"/>
          </a:p>
          <a:p>
            <a:pPr lvl="1"/>
            <a:r>
              <a:rPr lang="en-US" altLang="en-US" i="1" dirty="0"/>
              <a:t>R</a:t>
            </a:r>
            <a:r>
              <a:rPr lang="en-US" altLang="en-US" i="1" baseline="-25000" dirty="0"/>
              <a:t>T</a:t>
            </a:r>
            <a:r>
              <a:rPr lang="en-US" altLang="en-US" i="1" dirty="0"/>
              <a:t>= 1/ [(1/R</a:t>
            </a:r>
            <a:r>
              <a:rPr lang="en-US" altLang="en-US" i="1" baseline="-25000" dirty="0"/>
              <a:t>1</a:t>
            </a:r>
            <a:r>
              <a:rPr lang="en-US" altLang="en-US" i="1" dirty="0"/>
              <a:t>) + (1/R</a:t>
            </a:r>
            <a:r>
              <a:rPr lang="en-US" altLang="en-US" i="1" baseline="-25000" dirty="0"/>
              <a:t>2</a:t>
            </a:r>
            <a:r>
              <a:rPr lang="en-US" altLang="en-US" i="1" dirty="0"/>
              <a:t>) + (1/R</a:t>
            </a:r>
            <a:r>
              <a:rPr lang="en-US" altLang="en-US" i="1" baseline="-25000" dirty="0"/>
              <a:t>3</a:t>
            </a:r>
            <a:r>
              <a:rPr lang="en-US" altLang="en-US" i="1" dirty="0"/>
              <a:t>)] </a:t>
            </a:r>
          </a:p>
          <a:p>
            <a:pPr lvl="1"/>
            <a:r>
              <a:rPr lang="en-US" altLang="en-US" i="1" dirty="0"/>
              <a:t>R</a:t>
            </a:r>
            <a:r>
              <a:rPr lang="en-US" altLang="en-US" i="1" baseline="-25000" dirty="0"/>
              <a:t>T</a:t>
            </a:r>
            <a:r>
              <a:rPr lang="en-US" altLang="en-US" i="1" dirty="0"/>
              <a:t>= 1/ [(1/10) + (1/20) + (1/50)]  </a:t>
            </a:r>
          </a:p>
          <a:p>
            <a:pPr lvl="1"/>
            <a:r>
              <a:rPr lang="en-US" altLang="en-US" i="1" dirty="0"/>
              <a:t>R</a:t>
            </a:r>
            <a:r>
              <a:rPr lang="en-US" altLang="en-US" i="1" baseline="-25000" dirty="0"/>
              <a:t>T </a:t>
            </a:r>
            <a:r>
              <a:rPr lang="en-US" altLang="en-US" i="1" dirty="0"/>
              <a:t>=</a:t>
            </a:r>
            <a:r>
              <a:rPr lang="en-US" altLang="en-US" b="1" i="1" dirty="0"/>
              <a:t> </a:t>
            </a:r>
            <a:r>
              <a:rPr lang="en-US" altLang="en-US" i="1" dirty="0"/>
              <a:t>1/ [(0.1) + (0.05) + (0.02)]   </a:t>
            </a:r>
          </a:p>
          <a:p>
            <a:pPr lvl="1"/>
            <a:r>
              <a:rPr lang="en-US" altLang="en-US" i="1" dirty="0"/>
              <a:t>R</a:t>
            </a:r>
            <a:r>
              <a:rPr lang="en-US" altLang="en-US" i="1" baseline="-25000" dirty="0"/>
              <a:t>T</a:t>
            </a:r>
            <a:r>
              <a:rPr lang="en-US" altLang="en-US" i="1" dirty="0"/>
              <a:t> =1/ .17</a:t>
            </a:r>
          </a:p>
          <a:p>
            <a:pPr lvl="1"/>
            <a:r>
              <a:rPr lang="en-US" altLang="en-US" i="1" dirty="0"/>
              <a:t>R</a:t>
            </a:r>
            <a:r>
              <a:rPr lang="en-US" altLang="en-US" i="1" baseline="-25000" dirty="0"/>
              <a:t>T</a:t>
            </a:r>
            <a:r>
              <a:rPr lang="en-US" altLang="en-US" i="1" dirty="0"/>
              <a:t> = </a:t>
            </a:r>
            <a:r>
              <a:rPr lang="en-US" altLang="en-US" b="1" i="1" dirty="0"/>
              <a:t>5.88 ohms</a:t>
            </a:r>
            <a:r>
              <a:rPr lang="en-US" altLang="en-US" i="1" dirty="0"/>
              <a:t> (close enough to 5.9)</a:t>
            </a:r>
          </a:p>
          <a:p>
            <a:pPr lvl="2"/>
            <a:r>
              <a:rPr lang="en-US" altLang="en-US" i="1" dirty="0">
                <a:solidFill>
                  <a:srgbClr val="FF0000"/>
                </a:solidFill>
              </a:rPr>
              <a:t>Remember that the total resistance in a parallel circuit will always be less than the smallest resistor in the parallel network.</a:t>
            </a:r>
            <a:r>
              <a:rPr lang="en-US" altLang="en-US" dirty="0">
                <a:solidFill>
                  <a:srgbClr val="FF0000"/>
                </a:solidFill>
              </a:rPr>
              <a:t> </a:t>
            </a:r>
          </a:p>
          <a:p>
            <a:pPr>
              <a:buFont typeface="Wingdings" panose="05000000000000000000" pitchFamily="2" charset="2"/>
              <a:buChar char="Ø"/>
            </a:pPr>
            <a:endParaRPr lang="en-US" altLang="en-US" dirty="0">
              <a:solidFill>
                <a:srgbClr val="FF0000"/>
              </a:solidFill>
            </a:endParaRPr>
          </a:p>
          <a:p>
            <a:pPr>
              <a:buFont typeface="Wingdings" panose="05000000000000000000" pitchFamily="2" charset="2"/>
              <a:buChar char="Ø"/>
            </a:pPr>
            <a:r>
              <a:rPr lang="en-US" altLang="en-US" b="1" dirty="0"/>
              <a:t>A resistor in series </a:t>
            </a:r>
            <a:r>
              <a:rPr lang="en-US" altLang="en-US" dirty="0"/>
              <a:t>should be added to an existing resistor in a circuit </a:t>
            </a:r>
            <a:r>
              <a:rPr lang="en-US" altLang="en-US" b="1" dirty="0"/>
              <a:t>to increase circuit resistance</a:t>
            </a:r>
            <a:r>
              <a:rPr lang="en-US" altLang="en-US" dirty="0"/>
              <a:t>. </a:t>
            </a:r>
            <a:r>
              <a:rPr lang="en-US" altLang="en-US" sz="750" dirty="0"/>
              <a:t>(G5C03)</a:t>
            </a:r>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p:txBody>
      </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13</a:t>
            </a:fld>
            <a:endParaRPr lang="en-US" altLang="en-US">
              <a:solidFill>
                <a:srgbClr val="000066"/>
              </a:solidFill>
            </a:endParaRPr>
          </a:p>
        </p:txBody>
      </p:sp>
    </p:spTree>
    <p:extLst>
      <p:ext uri="{BB962C8B-B14F-4D97-AF65-F5344CB8AC3E}">
        <p14:creationId xmlns:p14="http://schemas.microsoft.com/office/powerpoint/2010/main" val="38486691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wipe(up)">
                                      <p:cBhvr>
                                        <p:cTn id="7" dur="1000"/>
                                        <p:tgtEl>
                                          <p:spTgt spid="296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9699">
                                            <p:txEl>
                                              <p:pRg st="2" end="2"/>
                                            </p:txEl>
                                          </p:spTgt>
                                        </p:tgtEl>
                                        <p:attrNameLst>
                                          <p:attrName>style.visibility</p:attrName>
                                        </p:attrNameLst>
                                      </p:cBhvr>
                                      <p:to>
                                        <p:strVal val="visible"/>
                                      </p:to>
                                    </p:set>
                                    <p:animEffect transition="in" filter="wipe(left)">
                                      <p:cBhvr>
                                        <p:cTn id="12" dur="1000"/>
                                        <p:tgtEl>
                                          <p:spTgt spid="2969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29699">
                                            <p:txEl>
                                              <p:pRg st="3" end="3"/>
                                            </p:txEl>
                                          </p:spTgt>
                                        </p:tgtEl>
                                        <p:attrNameLst>
                                          <p:attrName>style.visibility</p:attrName>
                                        </p:attrNameLst>
                                      </p:cBhvr>
                                      <p:to>
                                        <p:strVal val="visible"/>
                                      </p:to>
                                    </p:set>
                                    <p:animEffect transition="in" filter="wipe(left)">
                                      <p:cBhvr>
                                        <p:cTn id="17" dur="1000"/>
                                        <p:tgtEl>
                                          <p:spTgt spid="29699">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29699">
                                            <p:txEl>
                                              <p:pRg st="4" end="4"/>
                                            </p:txEl>
                                          </p:spTgt>
                                        </p:tgtEl>
                                        <p:attrNameLst>
                                          <p:attrName>style.visibility</p:attrName>
                                        </p:attrNameLst>
                                      </p:cBhvr>
                                      <p:to>
                                        <p:strVal val="visible"/>
                                      </p:to>
                                    </p:set>
                                    <p:animEffect transition="in" filter="wipe(left)">
                                      <p:cBhvr>
                                        <p:cTn id="22" dur="1000"/>
                                        <p:tgtEl>
                                          <p:spTgt spid="29699">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29699">
                                            <p:txEl>
                                              <p:pRg st="5" end="5"/>
                                            </p:txEl>
                                          </p:spTgt>
                                        </p:tgtEl>
                                        <p:attrNameLst>
                                          <p:attrName>style.visibility</p:attrName>
                                        </p:attrNameLst>
                                      </p:cBhvr>
                                      <p:to>
                                        <p:strVal val="visible"/>
                                      </p:to>
                                    </p:set>
                                    <p:animEffect transition="in" filter="wipe(left)">
                                      <p:cBhvr>
                                        <p:cTn id="27" dur="1000"/>
                                        <p:tgtEl>
                                          <p:spTgt spid="29699">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29699">
                                            <p:txEl>
                                              <p:pRg st="6" end="6"/>
                                            </p:txEl>
                                          </p:spTgt>
                                        </p:tgtEl>
                                        <p:attrNameLst>
                                          <p:attrName>style.visibility</p:attrName>
                                        </p:attrNameLst>
                                      </p:cBhvr>
                                      <p:to>
                                        <p:strVal val="visible"/>
                                      </p:to>
                                    </p:set>
                                    <p:animEffect transition="in" filter="wipe(left)">
                                      <p:cBhvr>
                                        <p:cTn id="32" dur="1000"/>
                                        <p:tgtEl>
                                          <p:spTgt spid="29699">
                                            <p:txEl>
                                              <p:pRg st="6" end="6"/>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nodeType="clickEffect">
                                  <p:stCondLst>
                                    <p:cond delay="0"/>
                                  </p:stCondLst>
                                  <p:childTnLst>
                                    <p:set>
                                      <p:cBhvr>
                                        <p:cTn id="36" dur="1" fill="hold">
                                          <p:stCondLst>
                                            <p:cond delay="0"/>
                                          </p:stCondLst>
                                        </p:cTn>
                                        <p:tgtEl>
                                          <p:spTgt spid="29699">
                                            <p:txEl>
                                              <p:pRg st="7" end="7"/>
                                            </p:txEl>
                                          </p:spTgt>
                                        </p:tgtEl>
                                        <p:attrNameLst>
                                          <p:attrName>style.visibility</p:attrName>
                                        </p:attrNameLst>
                                      </p:cBhvr>
                                      <p:to>
                                        <p:strVal val="visible"/>
                                      </p:to>
                                    </p:set>
                                    <p:animEffect transition="in" filter="wipe(left)">
                                      <p:cBhvr>
                                        <p:cTn id="37" dur="1000"/>
                                        <p:tgtEl>
                                          <p:spTgt spid="29699">
                                            <p:txEl>
                                              <p:pRg st="7" end="7"/>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4" fill="hold" nodeType="clickEffect">
                                  <p:stCondLst>
                                    <p:cond delay="0"/>
                                  </p:stCondLst>
                                  <p:childTnLst>
                                    <p:set>
                                      <p:cBhvr>
                                        <p:cTn id="41" dur="1" fill="hold">
                                          <p:stCondLst>
                                            <p:cond delay="0"/>
                                          </p:stCondLst>
                                        </p:cTn>
                                        <p:tgtEl>
                                          <p:spTgt spid="29699">
                                            <p:txEl>
                                              <p:pRg st="9" end="9"/>
                                            </p:txEl>
                                          </p:spTgt>
                                        </p:tgtEl>
                                        <p:attrNameLst>
                                          <p:attrName>style.visibility</p:attrName>
                                        </p:attrNameLst>
                                      </p:cBhvr>
                                      <p:to>
                                        <p:strVal val="visible"/>
                                      </p:to>
                                    </p:set>
                                    <p:animEffect transition="in" filter="wipe(down)">
                                      <p:cBhvr>
                                        <p:cTn id="42" dur="1000"/>
                                        <p:tgtEl>
                                          <p:spTgt spid="2969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658" name="Rectangle 2"/>
          <p:cNvSpPr>
            <a:spLocks noGrp="1" noChangeArrowheads="1"/>
          </p:cNvSpPr>
          <p:nvPr>
            <p:ph type="title"/>
          </p:nvPr>
        </p:nvSpPr>
        <p:spPr/>
        <p:txBody>
          <a:bodyPr/>
          <a:lstStyle/>
          <a:p>
            <a:pPr algn="ctr"/>
            <a:r>
              <a:rPr lang="en-US" altLang="en-US"/>
              <a:t>Circuits</a:t>
            </a:r>
          </a:p>
        </p:txBody>
      </p:sp>
      <p:sp>
        <p:nvSpPr>
          <p:cNvPr id="30723" name="Rectangle 3"/>
          <p:cNvSpPr>
            <a:spLocks noGrp="1" noChangeArrowheads="1"/>
          </p:cNvSpPr>
          <p:nvPr>
            <p:ph type="body" idx="1"/>
          </p:nvPr>
        </p:nvSpPr>
        <p:spPr>
          <a:xfrm>
            <a:off x="1203835" y="968321"/>
            <a:ext cx="6712744" cy="3721894"/>
          </a:xfrm>
        </p:spPr>
        <p:txBody>
          <a:bodyPr/>
          <a:lstStyle/>
          <a:p>
            <a:pPr>
              <a:buFont typeface="Wingdings" panose="05000000000000000000" pitchFamily="2" charset="2"/>
              <a:buChar char="Ø"/>
            </a:pPr>
            <a:r>
              <a:rPr lang="en-US" altLang="en-US" dirty="0"/>
              <a:t>The equivalent capacitance of </a:t>
            </a:r>
            <a:r>
              <a:rPr lang="en-US" altLang="en-US" b="1" dirty="0"/>
              <a:t>two 5000 </a:t>
            </a:r>
            <a:r>
              <a:rPr lang="en-US" altLang="en-US" b="1" dirty="0" err="1"/>
              <a:t>nanofarad</a:t>
            </a:r>
            <a:r>
              <a:rPr lang="en-US" altLang="en-US" b="1" dirty="0"/>
              <a:t> </a:t>
            </a:r>
            <a:r>
              <a:rPr lang="en-US" altLang="en-US" dirty="0"/>
              <a:t>capacitors and </a:t>
            </a:r>
            <a:r>
              <a:rPr lang="en-US" altLang="en-US" b="1" dirty="0"/>
              <a:t>one 750 picofarad</a:t>
            </a:r>
            <a:r>
              <a:rPr lang="en-US" altLang="en-US" dirty="0"/>
              <a:t> capacitor connected in parallel is </a:t>
            </a:r>
            <a:r>
              <a:rPr lang="en-US" altLang="en-US" b="1" dirty="0"/>
              <a:t>10750 picofarads </a:t>
            </a:r>
            <a:r>
              <a:rPr lang="en-US" altLang="en-US" dirty="0"/>
              <a:t>or </a:t>
            </a:r>
            <a:r>
              <a:rPr lang="en-US" altLang="en-US" b="1" dirty="0"/>
              <a:t>10.750 </a:t>
            </a:r>
            <a:r>
              <a:rPr lang="en-US" altLang="en-US" b="1" dirty="0" err="1"/>
              <a:t>nanofarads</a:t>
            </a:r>
            <a:r>
              <a:rPr lang="en-US" altLang="en-US" dirty="0"/>
              <a:t>. </a:t>
            </a:r>
            <a:r>
              <a:rPr lang="en-US" altLang="en-US" sz="750" dirty="0"/>
              <a:t>(G5C08)</a:t>
            </a:r>
            <a:r>
              <a:rPr lang="en-US" altLang="en-US" dirty="0"/>
              <a:t> </a:t>
            </a:r>
          </a:p>
          <a:p>
            <a:pPr lvl="2"/>
            <a:r>
              <a:rPr lang="en-US" altLang="en-US" dirty="0">
                <a:solidFill>
                  <a:srgbClr val="FF0000"/>
                </a:solidFill>
              </a:rPr>
              <a:t>Capacitors in parallel simply add together, </a:t>
            </a:r>
          </a:p>
          <a:p>
            <a:pPr lvl="2">
              <a:buFontTx/>
              <a:buNone/>
            </a:pPr>
            <a:r>
              <a:rPr lang="en-US" altLang="en-US" dirty="0">
                <a:solidFill>
                  <a:srgbClr val="FF0000"/>
                </a:solidFill>
              </a:rPr>
              <a:t>	therefore the total capacity would be:</a:t>
            </a:r>
          </a:p>
          <a:p>
            <a:pPr lvl="2"/>
            <a:r>
              <a:rPr lang="en-US" altLang="en-US" dirty="0"/>
              <a:t> 5000 pf  + 5000pf  + 750 pf  </a:t>
            </a:r>
          </a:p>
          <a:p>
            <a:pPr lvl="2"/>
            <a:r>
              <a:rPr lang="en-US" altLang="en-US" dirty="0"/>
              <a:t>10750 picofarads  or 10.750 </a:t>
            </a:r>
            <a:r>
              <a:rPr lang="en-US" altLang="en-US" dirty="0" err="1"/>
              <a:t>nanofarads</a:t>
            </a: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p:txBody>
      </p:sp>
      <p:pic>
        <p:nvPicPr>
          <p:cNvPr id="307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9889" y="2871444"/>
            <a:ext cx="2218135" cy="1303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6" name="Picture 6" descr="CapsInParall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7801" y="2871443"/>
            <a:ext cx="3429000" cy="1303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7" name="Text Box 7"/>
          <p:cNvSpPr txBox="1">
            <a:spLocks noChangeArrowheads="1"/>
          </p:cNvSpPr>
          <p:nvPr/>
        </p:nvSpPr>
        <p:spPr bwMode="auto">
          <a:xfrm>
            <a:off x="2129489" y="4175179"/>
            <a:ext cx="181451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200" dirty="0">
                <a:solidFill>
                  <a:srgbClr val="FF0000"/>
                </a:solidFill>
              </a:rPr>
              <a:t>Capacitors in parallel.</a:t>
            </a:r>
          </a:p>
        </p:txBody>
      </p:sp>
      <p:sp>
        <p:nvSpPr>
          <p:cNvPr id="30728" name="Text Box 8"/>
          <p:cNvSpPr txBox="1">
            <a:spLocks noChangeArrowheads="1"/>
          </p:cNvSpPr>
          <p:nvPr/>
        </p:nvSpPr>
        <p:spPr bwMode="auto">
          <a:xfrm>
            <a:off x="4770593" y="4125524"/>
            <a:ext cx="256341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200" dirty="0">
                <a:solidFill>
                  <a:srgbClr val="FF0000"/>
                </a:solidFill>
              </a:rPr>
              <a:t>Capacitors in parallel formula.</a:t>
            </a:r>
          </a:p>
        </p:txBody>
      </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14</a:t>
            </a:fld>
            <a:endParaRPr lang="en-US" altLang="en-US">
              <a:solidFill>
                <a:srgbClr val="000066"/>
              </a:solidFill>
            </a:endParaRPr>
          </a:p>
        </p:txBody>
      </p:sp>
    </p:spTree>
    <p:extLst>
      <p:ext uri="{BB962C8B-B14F-4D97-AF65-F5344CB8AC3E}">
        <p14:creationId xmlns:p14="http://schemas.microsoft.com/office/powerpoint/2010/main" val="23592755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wipe(up)">
                                      <p:cBhvr>
                                        <p:cTn id="7" dur="1000"/>
                                        <p:tgtEl>
                                          <p:spTgt spid="307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0723">
                                            <p:txEl>
                                              <p:pRg st="1" end="1"/>
                                            </p:txEl>
                                          </p:spTgt>
                                        </p:tgtEl>
                                        <p:attrNameLst>
                                          <p:attrName>style.visibility</p:attrName>
                                        </p:attrNameLst>
                                      </p:cBhvr>
                                      <p:to>
                                        <p:strVal val="visible"/>
                                      </p:to>
                                    </p:set>
                                    <p:animEffect transition="in" filter="wipe(left)">
                                      <p:cBhvr>
                                        <p:cTn id="12" dur="1000"/>
                                        <p:tgtEl>
                                          <p:spTgt spid="307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30723">
                                            <p:txEl>
                                              <p:pRg st="2" end="2"/>
                                            </p:txEl>
                                          </p:spTgt>
                                        </p:tgtEl>
                                        <p:attrNameLst>
                                          <p:attrName>style.visibility</p:attrName>
                                        </p:attrNameLst>
                                      </p:cBhvr>
                                      <p:to>
                                        <p:strVal val="visible"/>
                                      </p:to>
                                    </p:set>
                                    <p:animEffect transition="in" filter="wipe(left)">
                                      <p:cBhvr>
                                        <p:cTn id="17" dur="1000"/>
                                        <p:tgtEl>
                                          <p:spTgt spid="3072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30723">
                                            <p:txEl>
                                              <p:pRg st="3" end="3"/>
                                            </p:txEl>
                                          </p:spTgt>
                                        </p:tgtEl>
                                        <p:attrNameLst>
                                          <p:attrName>style.visibility</p:attrName>
                                        </p:attrNameLst>
                                      </p:cBhvr>
                                      <p:to>
                                        <p:strVal val="visible"/>
                                      </p:to>
                                    </p:set>
                                    <p:animEffect transition="in" filter="wipe(left)">
                                      <p:cBhvr>
                                        <p:cTn id="22" dur="1000"/>
                                        <p:tgtEl>
                                          <p:spTgt spid="3072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30723">
                                            <p:txEl>
                                              <p:pRg st="4" end="4"/>
                                            </p:txEl>
                                          </p:spTgt>
                                        </p:tgtEl>
                                        <p:attrNameLst>
                                          <p:attrName>style.visibility</p:attrName>
                                        </p:attrNameLst>
                                      </p:cBhvr>
                                      <p:to>
                                        <p:strVal val="visible"/>
                                      </p:to>
                                    </p:set>
                                    <p:animEffect transition="in" filter="wipe(left)">
                                      <p:cBhvr>
                                        <p:cTn id="27" dur="1000"/>
                                        <p:tgtEl>
                                          <p:spTgt spid="3072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nodeType="clickEffect">
                                  <p:stCondLst>
                                    <p:cond delay="0"/>
                                  </p:stCondLst>
                                  <p:childTnLst>
                                    <p:set>
                                      <p:cBhvr>
                                        <p:cTn id="31" dur="1" fill="hold">
                                          <p:stCondLst>
                                            <p:cond delay="0"/>
                                          </p:stCondLst>
                                        </p:cTn>
                                        <p:tgtEl>
                                          <p:spTgt spid="30724"/>
                                        </p:tgtEl>
                                        <p:attrNameLst>
                                          <p:attrName>style.visibility</p:attrName>
                                        </p:attrNameLst>
                                      </p:cBhvr>
                                      <p:to>
                                        <p:strVal val="visible"/>
                                      </p:to>
                                    </p:set>
                                    <p:animEffect transition="in" filter="wipe(down)">
                                      <p:cBhvr>
                                        <p:cTn id="32" dur="1000"/>
                                        <p:tgtEl>
                                          <p:spTgt spid="30724"/>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0727"/>
                                        </p:tgtEl>
                                        <p:attrNameLst>
                                          <p:attrName>style.visibility</p:attrName>
                                        </p:attrNameLst>
                                      </p:cBhvr>
                                      <p:to>
                                        <p:strVal val="visible"/>
                                      </p:to>
                                    </p:set>
                                    <p:animEffect transition="in" filter="wipe(down)">
                                      <p:cBhvr>
                                        <p:cTn id="35" dur="1000"/>
                                        <p:tgtEl>
                                          <p:spTgt spid="30727"/>
                                        </p:tgtEl>
                                      </p:cBhvr>
                                    </p:animEffect>
                                  </p:childTnLst>
                                </p:cTn>
                              </p:par>
                              <p:par>
                                <p:cTn id="36" presetID="22" presetClass="entr" presetSubtype="4" fill="hold" nodeType="withEffect">
                                  <p:stCondLst>
                                    <p:cond delay="0"/>
                                  </p:stCondLst>
                                  <p:childTnLst>
                                    <p:set>
                                      <p:cBhvr>
                                        <p:cTn id="37" dur="1" fill="hold">
                                          <p:stCondLst>
                                            <p:cond delay="0"/>
                                          </p:stCondLst>
                                        </p:cTn>
                                        <p:tgtEl>
                                          <p:spTgt spid="30726"/>
                                        </p:tgtEl>
                                        <p:attrNameLst>
                                          <p:attrName>style.visibility</p:attrName>
                                        </p:attrNameLst>
                                      </p:cBhvr>
                                      <p:to>
                                        <p:strVal val="visible"/>
                                      </p:to>
                                    </p:set>
                                    <p:animEffect transition="in" filter="wipe(down)">
                                      <p:cBhvr>
                                        <p:cTn id="38" dur="1000"/>
                                        <p:tgtEl>
                                          <p:spTgt spid="30726"/>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30728"/>
                                        </p:tgtEl>
                                        <p:attrNameLst>
                                          <p:attrName>style.visibility</p:attrName>
                                        </p:attrNameLst>
                                      </p:cBhvr>
                                      <p:to>
                                        <p:strVal val="visible"/>
                                      </p:to>
                                    </p:set>
                                    <p:animEffect transition="in" filter="wipe(down)">
                                      <p:cBhvr>
                                        <p:cTn id="41" dur="1000"/>
                                        <p:tgtEl>
                                          <p:spTgt spid="307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7" grpId="0"/>
      <p:bldP spid="307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82" name="Rectangle 2"/>
          <p:cNvSpPr>
            <a:spLocks noGrp="1" noChangeArrowheads="1"/>
          </p:cNvSpPr>
          <p:nvPr>
            <p:ph type="title"/>
          </p:nvPr>
        </p:nvSpPr>
        <p:spPr/>
        <p:txBody>
          <a:bodyPr/>
          <a:lstStyle/>
          <a:p>
            <a:pPr algn="ctr"/>
            <a:r>
              <a:rPr lang="en-US" altLang="en-US" dirty="0"/>
              <a:t>Circuits</a:t>
            </a:r>
          </a:p>
        </p:txBody>
      </p:sp>
      <p:sp>
        <p:nvSpPr>
          <p:cNvPr id="31747" name="Rectangle 3"/>
          <p:cNvSpPr>
            <a:spLocks noGrp="1" noChangeArrowheads="1"/>
          </p:cNvSpPr>
          <p:nvPr>
            <p:ph type="body" idx="1"/>
          </p:nvPr>
        </p:nvSpPr>
        <p:spPr/>
        <p:txBody>
          <a:bodyPr/>
          <a:lstStyle/>
          <a:p>
            <a:pPr>
              <a:buFont typeface="Wingdings" panose="05000000000000000000" pitchFamily="2" charset="2"/>
              <a:buChar char="Ø"/>
            </a:pPr>
            <a:r>
              <a:rPr lang="en-US" altLang="en-US" dirty="0"/>
              <a:t>The capacitance of </a:t>
            </a:r>
            <a:r>
              <a:rPr lang="en-US" altLang="en-US" b="1" dirty="0"/>
              <a:t>three 100 microfarad capa</a:t>
            </a:r>
            <a:r>
              <a:rPr lang="en-US" altLang="en-US" dirty="0"/>
              <a:t>citors connected </a:t>
            </a:r>
            <a:r>
              <a:rPr lang="en-US" altLang="en-US" b="1" dirty="0"/>
              <a:t>in series 33.3 microfarads</a:t>
            </a:r>
            <a:r>
              <a:rPr lang="en-US" altLang="en-US" dirty="0"/>
              <a:t>. </a:t>
            </a:r>
            <a:r>
              <a:rPr lang="en-US" altLang="en-US" sz="750" dirty="0"/>
              <a:t>(G5C09)</a:t>
            </a:r>
            <a:r>
              <a:rPr lang="en-US" altLang="en-US" dirty="0"/>
              <a:t> </a:t>
            </a:r>
          </a:p>
          <a:p>
            <a:pPr lvl="1"/>
            <a:r>
              <a:rPr lang="en-US" altLang="en-US" i="1" dirty="0">
                <a:solidFill>
                  <a:srgbClr val="FF0000"/>
                </a:solidFill>
              </a:rPr>
              <a:t>For identical capacitors in series simply divide the capacitance of one capacitor by the number of Capacitors.</a:t>
            </a:r>
            <a:r>
              <a:rPr lang="en-US" altLang="en-US" i="1" dirty="0"/>
              <a:t> </a:t>
            </a:r>
            <a:endParaRPr lang="en-US" altLang="en-US" dirty="0"/>
          </a:p>
          <a:p>
            <a:pPr lvl="1">
              <a:buFontTx/>
              <a:buNone/>
            </a:pPr>
            <a:r>
              <a:rPr lang="en-US" altLang="en-US" dirty="0"/>
              <a:t>  </a:t>
            </a:r>
            <a:endParaRPr lang="en-US" altLang="en-US" i="1" dirty="0"/>
          </a:p>
          <a:p>
            <a:pPr lvl="1"/>
            <a:r>
              <a:rPr lang="en-US" altLang="en-US" i="1" dirty="0"/>
              <a:t>C=capacitance value / number of capacitors</a:t>
            </a:r>
          </a:p>
          <a:p>
            <a:pPr lvl="1"/>
            <a:r>
              <a:rPr lang="en-US" altLang="en-US" i="1" dirty="0"/>
              <a:t>C = 100 / 3</a:t>
            </a:r>
          </a:p>
          <a:p>
            <a:pPr lvl="1"/>
            <a:r>
              <a:rPr lang="en-US" altLang="en-US" i="1" dirty="0"/>
              <a:t>C = </a:t>
            </a:r>
            <a:r>
              <a:rPr lang="en-US" altLang="en-US" b="1" i="1" dirty="0"/>
              <a:t>33.333 microfarads</a:t>
            </a:r>
            <a:endParaRPr lang="en-US" altLang="en-US" b="1"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p:txBody>
      </p:sp>
      <p:pic>
        <p:nvPicPr>
          <p:cNvPr id="317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0499" y="3353560"/>
            <a:ext cx="2164556" cy="1185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3201" y="3193383"/>
            <a:ext cx="2275284"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50" name="Text Box 6"/>
          <p:cNvSpPr txBox="1">
            <a:spLocks noChangeArrowheads="1"/>
          </p:cNvSpPr>
          <p:nvPr/>
        </p:nvSpPr>
        <p:spPr bwMode="auto">
          <a:xfrm>
            <a:off x="5954316" y="2600325"/>
            <a:ext cx="161329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050">
                <a:solidFill>
                  <a:srgbClr val="FF0000"/>
                </a:solidFill>
              </a:rPr>
              <a:t>(Only for equal values.)</a:t>
            </a:r>
          </a:p>
        </p:txBody>
      </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15</a:t>
            </a:fld>
            <a:endParaRPr lang="en-US" altLang="en-US">
              <a:solidFill>
                <a:srgbClr val="000066"/>
              </a:solidFill>
            </a:endParaRPr>
          </a:p>
        </p:txBody>
      </p:sp>
    </p:spTree>
    <p:extLst>
      <p:ext uri="{BB962C8B-B14F-4D97-AF65-F5344CB8AC3E}">
        <p14:creationId xmlns:p14="http://schemas.microsoft.com/office/powerpoint/2010/main" val="34246862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wipe(up)">
                                      <p:cBhvr>
                                        <p:cTn id="7" dur="1000"/>
                                        <p:tgtEl>
                                          <p:spTgt spid="317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1747">
                                            <p:txEl>
                                              <p:pRg st="1" end="1"/>
                                            </p:txEl>
                                          </p:spTgt>
                                        </p:tgtEl>
                                        <p:attrNameLst>
                                          <p:attrName>style.visibility</p:attrName>
                                        </p:attrNameLst>
                                      </p:cBhvr>
                                      <p:to>
                                        <p:strVal val="visible"/>
                                      </p:to>
                                    </p:set>
                                    <p:animEffect transition="in" filter="wipe(left)">
                                      <p:cBhvr>
                                        <p:cTn id="12" dur="1000"/>
                                        <p:tgtEl>
                                          <p:spTgt spid="317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31747">
                                            <p:txEl>
                                              <p:pRg st="3" end="3"/>
                                            </p:txEl>
                                          </p:spTgt>
                                        </p:tgtEl>
                                        <p:attrNameLst>
                                          <p:attrName>style.visibility</p:attrName>
                                        </p:attrNameLst>
                                      </p:cBhvr>
                                      <p:to>
                                        <p:strVal val="visible"/>
                                      </p:to>
                                    </p:set>
                                    <p:animEffect transition="in" filter="wipe(left)">
                                      <p:cBhvr>
                                        <p:cTn id="17" dur="1000"/>
                                        <p:tgtEl>
                                          <p:spTgt spid="31747">
                                            <p:txEl>
                                              <p:pRg st="3" end="3"/>
                                            </p:txEl>
                                          </p:spTgt>
                                        </p:tgtEl>
                                      </p:cBhvr>
                                    </p:animEffect>
                                  </p:childTnLst>
                                </p:cTn>
                              </p:par>
                            </p:childTnLst>
                          </p:cTn>
                        </p:par>
                        <p:par>
                          <p:cTn id="18" fill="hold" nodeType="afterGroup">
                            <p:stCondLst>
                              <p:cond delay="1000"/>
                            </p:stCondLst>
                            <p:childTnLst>
                              <p:par>
                                <p:cTn id="19" presetID="22" presetClass="entr" presetSubtype="2" fill="hold" grpId="0" nodeType="afterEffect">
                                  <p:stCondLst>
                                    <p:cond delay="500"/>
                                  </p:stCondLst>
                                  <p:childTnLst>
                                    <p:set>
                                      <p:cBhvr>
                                        <p:cTn id="20" dur="1" fill="hold">
                                          <p:stCondLst>
                                            <p:cond delay="0"/>
                                          </p:stCondLst>
                                        </p:cTn>
                                        <p:tgtEl>
                                          <p:spTgt spid="31750"/>
                                        </p:tgtEl>
                                        <p:attrNameLst>
                                          <p:attrName>style.visibility</p:attrName>
                                        </p:attrNameLst>
                                      </p:cBhvr>
                                      <p:to>
                                        <p:strVal val="visible"/>
                                      </p:to>
                                    </p:set>
                                    <p:animEffect transition="in" filter="wipe(right)">
                                      <p:cBhvr>
                                        <p:cTn id="21" dur="1000"/>
                                        <p:tgtEl>
                                          <p:spTgt spid="31750"/>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nodeType="clickEffect">
                                  <p:stCondLst>
                                    <p:cond delay="0"/>
                                  </p:stCondLst>
                                  <p:childTnLst>
                                    <p:set>
                                      <p:cBhvr>
                                        <p:cTn id="25" dur="1" fill="hold">
                                          <p:stCondLst>
                                            <p:cond delay="0"/>
                                          </p:stCondLst>
                                        </p:cTn>
                                        <p:tgtEl>
                                          <p:spTgt spid="31747">
                                            <p:txEl>
                                              <p:pRg st="4" end="4"/>
                                            </p:txEl>
                                          </p:spTgt>
                                        </p:tgtEl>
                                        <p:attrNameLst>
                                          <p:attrName>style.visibility</p:attrName>
                                        </p:attrNameLst>
                                      </p:cBhvr>
                                      <p:to>
                                        <p:strVal val="visible"/>
                                      </p:to>
                                    </p:set>
                                    <p:animEffect transition="in" filter="wipe(left)">
                                      <p:cBhvr>
                                        <p:cTn id="26" dur="1000"/>
                                        <p:tgtEl>
                                          <p:spTgt spid="31747">
                                            <p:txEl>
                                              <p:pRg st="4" end="4"/>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31747">
                                            <p:txEl>
                                              <p:pRg st="5" end="5"/>
                                            </p:txEl>
                                          </p:spTgt>
                                        </p:tgtEl>
                                        <p:attrNameLst>
                                          <p:attrName>style.visibility</p:attrName>
                                        </p:attrNameLst>
                                      </p:cBhvr>
                                      <p:to>
                                        <p:strVal val="visible"/>
                                      </p:to>
                                    </p:set>
                                    <p:animEffect transition="in" filter="wipe(left)">
                                      <p:cBhvr>
                                        <p:cTn id="31" dur="1000"/>
                                        <p:tgtEl>
                                          <p:spTgt spid="31747">
                                            <p:txEl>
                                              <p:pRg st="5" end="5"/>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4" fill="hold" nodeType="clickEffect">
                                  <p:stCondLst>
                                    <p:cond delay="0"/>
                                  </p:stCondLst>
                                  <p:childTnLst>
                                    <p:set>
                                      <p:cBhvr>
                                        <p:cTn id="35" dur="1" fill="hold">
                                          <p:stCondLst>
                                            <p:cond delay="0"/>
                                          </p:stCondLst>
                                        </p:cTn>
                                        <p:tgtEl>
                                          <p:spTgt spid="31748"/>
                                        </p:tgtEl>
                                        <p:attrNameLst>
                                          <p:attrName>style.visibility</p:attrName>
                                        </p:attrNameLst>
                                      </p:cBhvr>
                                      <p:to>
                                        <p:strVal val="visible"/>
                                      </p:to>
                                    </p:set>
                                    <p:animEffect transition="in" filter="wipe(down)">
                                      <p:cBhvr>
                                        <p:cTn id="36" dur="1000"/>
                                        <p:tgtEl>
                                          <p:spTgt spid="31748"/>
                                        </p:tgtEl>
                                      </p:cBhvr>
                                    </p:animEffect>
                                  </p:childTnLst>
                                </p:cTn>
                              </p:par>
                              <p:par>
                                <p:cTn id="37" presetID="22" presetClass="entr" presetSubtype="4" fill="hold" nodeType="withEffect">
                                  <p:stCondLst>
                                    <p:cond delay="0"/>
                                  </p:stCondLst>
                                  <p:childTnLst>
                                    <p:set>
                                      <p:cBhvr>
                                        <p:cTn id="38" dur="1" fill="hold">
                                          <p:stCondLst>
                                            <p:cond delay="0"/>
                                          </p:stCondLst>
                                        </p:cTn>
                                        <p:tgtEl>
                                          <p:spTgt spid="31749"/>
                                        </p:tgtEl>
                                        <p:attrNameLst>
                                          <p:attrName>style.visibility</p:attrName>
                                        </p:attrNameLst>
                                      </p:cBhvr>
                                      <p:to>
                                        <p:strVal val="visible"/>
                                      </p:to>
                                    </p:set>
                                    <p:animEffect transition="in" filter="wipe(down)">
                                      <p:cBhvr>
                                        <p:cTn id="39" dur="1000"/>
                                        <p:tgtEl>
                                          <p:spTgt spid="317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610" name="Rectangle 2"/>
          <p:cNvSpPr>
            <a:spLocks noGrp="1" noChangeArrowheads="1"/>
          </p:cNvSpPr>
          <p:nvPr>
            <p:ph type="title"/>
          </p:nvPr>
        </p:nvSpPr>
        <p:spPr/>
        <p:txBody>
          <a:bodyPr/>
          <a:lstStyle/>
          <a:p>
            <a:pPr algn="ctr"/>
            <a:r>
              <a:rPr lang="en-US" altLang="en-US"/>
              <a:t>Circuits</a:t>
            </a:r>
          </a:p>
        </p:txBody>
      </p:sp>
      <p:sp>
        <p:nvSpPr>
          <p:cNvPr id="21507" name="Rectangle 3"/>
          <p:cNvSpPr>
            <a:spLocks noGrp="1" noChangeArrowheads="1"/>
          </p:cNvSpPr>
          <p:nvPr>
            <p:ph type="body" idx="1"/>
          </p:nvPr>
        </p:nvSpPr>
        <p:spPr/>
        <p:txBody>
          <a:bodyPr>
            <a:normAutofit fontScale="92500" lnSpcReduction="20000"/>
          </a:bodyPr>
          <a:lstStyle/>
          <a:p>
            <a:pPr>
              <a:buFont typeface="Wingdings" panose="05000000000000000000" pitchFamily="2" charset="2"/>
              <a:buChar char="Ø"/>
            </a:pPr>
            <a:r>
              <a:rPr lang="en-US" altLang="en-US" dirty="0"/>
              <a:t>The capacitance of a </a:t>
            </a:r>
            <a:r>
              <a:rPr lang="en-US" altLang="en-US" b="1" dirty="0"/>
              <a:t>20 microfarad </a:t>
            </a:r>
            <a:r>
              <a:rPr lang="en-US" altLang="en-US" dirty="0"/>
              <a:t>capacitor in series with a </a:t>
            </a:r>
            <a:r>
              <a:rPr lang="en-US" altLang="en-US" b="1" dirty="0"/>
              <a:t>50 microfarad </a:t>
            </a:r>
            <a:r>
              <a:rPr lang="en-US" altLang="en-US" dirty="0"/>
              <a:t>capacitor is </a:t>
            </a:r>
            <a:r>
              <a:rPr lang="en-US" altLang="en-US" b="1" dirty="0"/>
              <a:t>14.3 microfarads</a:t>
            </a:r>
            <a:r>
              <a:rPr lang="en-US" altLang="en-US" dirty="0"/>
              <a:t>. </a:t>
            </a:r>
            <a:r>
              <a:rPr lang="en-US" altLang="en-US" sz="750" dirty="0"/>
              <a:t>(G5C12)</a:t>
            </a:r>
          </a:p>
          <a:p>
            <a:pPr>
              <a:buFont typeface="Wingdings" panose="05000000000000000000" pitchFamily="2" charset="2"/>
              <a:buChar char="Ø"/>
            </a:pPr>
            <a:endParaRPr lang="en-US" altLang="en-US" sz="750" dirty="0"/>
          </a:p>
          <a:p>
            <a:pPr lvl="2"/>
            <a:r>
              <a:rPr lang="en-US" altLang="en-US" i="1" dirty="0">
                <a:solidFill>
                  <a:srgbClr val="000066"/>
                </a:solidFill>
              </a:rPr>
              <a:t>C</a:t>
            </a:r>
            <a:r>
              <a:rPr lang="en-US" altLang="en-US" i="1" baseline="-25000" dirty="0">
                <a:solidFill>
                  <a:srgbClr val="000066"/>
                </a:solidFill>
              </a:rPr>
              <a:t>T</a:t>
            </a:r>
            <a:r>
              <a:rPr lang="en-US" altLang="en-US" i="1" dirty="0">
                <a:solidFill>
                  <a:srgbClr val="000066"/>
                </a:solidFill>
              </a:rPr>
              <a:t>= 1/ [(1/C</a:t>
            </a:r>
            <a:r>
              <a:rPr lang="en-US" altLang="en-US" i="1" baseline="-25000" dirty="0">
                <a:solidFill>
                  <a:srgbClr val="000066"/>
                </a:solidFill>
              </a:rPr>
              <a:t>1</a:t>
            </a:r>
            <a:r>
              <a:rPr lang="en-US" altLang="en-US" i="1" dirty="0">
                <a:solidFill>
                  <a:srgbClr val="000066"/>
                </a:solidFill>
              </a:rPr>
              <a:t>) + (1/C</a:t>
            </a:r>
            <a:r>
              <a:rPr lang="en-US" altLang="en-US" i="1" baseline="-25000" dirty="0">
                <a:solidFill>
                  <a:srgbClr val="000066"/>
                </a:solidFill>
              </a:rPr>
              <a:t>2</a:t>
            </a:r>
            <a:r>
              <a:rPr lang="en-US" altLang="en-US" i="1" dirty="0">
                <a:solidFill>
                  <a:srgbClr val="000066"/>
                </a:solidFill>
              </a:rPr>
              <a:t>)] </a:t>
            </a:r>
          </a:p>
          <a:p>
            <a:pPr lvl="2"/>
            <a:r>
              <a:rPr lang="en-US" altLang="en-US" i="1" dirty="0">
                <a:solidFill>
                  <a:srgbClr val="000066"/>
                </a:solidFill>
              </a:rPr>
              <a:t>C</a:t>
            </a:r>
            <a:r>
              <a:rPr lang="en-US" altLang="en-US" i="1" baseline="-25000" dirty="0">
                <a:solidFill>
                  <a:srgbClr val="000066"/>
                </a:solidFill>
              </a:rPr>
              <a:t>T</a:t>
            </a:r>
            <a:r>
              <a:rPr lang="en-US" altLang="en-US" i="1" dirty="0">
                <a:solidFill>
                  <a:srgbClr val="000066"/>
                </a:solidFill>
              </a:rPr>
              <a:t> = 1/ [(1/20) + (1/50)] </a:t>
            </a:r>
          </a:p>
          <a:p>
            <a:pPr lvl="2"/>
            <a:r>
              <a:rPr lang="en-US" altLang="en-US" i="1" dirty="0">
                <a:solidFill>
                  <a:srgbClr val="000066"/>
                </a:solidFill>
              </a:rPr>
              <a:t>C</a:t>
            </a:r>
            <a:r>
              <a:rPr lang="en-US" altLang="en-US" i="1" baseline="-25000" dirty="0">
                <a:solidFill>
                  <a:srgbClr val="000066"/>
                </a:solidFill>
              </a:rPr>
              <a:t>T</a:t>
            </a:r>
            <a:r>
              <a:rPr lang="en-US" altLang="en-US" i="1" dirty="0">
                <a:solidFill>
                  <a:srgbClr val="000066"/>
                </a:solidFill>
              </a:rPr>
              <a:t> = 1/ [(.050)+(1/.020)] </a:t>
            </a:r>
          </a:p>
          <a:p>
            <a:pPr lvl="2"/>
            <a:r>
              <a:rPr lang="en-US" altLang="en-US" i="1" dirty="0">
                <a:solidFill>
                  <a:srgbClr val="000066"/>
                </a:solidFill>
              </a:rPr>
              <a:t>C</a:t>
            </a:r>
            <a:r>
              <a:rPr lang="en-US" altLang="en-US" i="1" baseline="-25000" dirty="0">
                <a:solidFill>
                  <a:srgbClr val="000066"/>
                </a:solidFill>
              </a:rPr>
              <a:t>T</a:t>
            </a:r>
            <a:r>
              <a:rPr lang="en-US" altLang="en-US" i="1" dirty="0">
                <a:solidFill>
                  <a:srgbClr val="000066"/>
                </a:solidFill>
              </a:rPr>
              <a:t> = (1/.07)  </a:t>
            </a:r>
          </a:p>
          <a:p>
            <a:pPr lvl="2"/>
            <a:r>
              <a:rPr lang="en-US" altLang="en-US" i="1" dirty="0">
                <a:solidFill>
                  <a:srgbClr val="000066"/>
                </a:solidFill>
              </a:rPr>
              <a:t>C</a:t>
            </a:r>
            <a:r>
              <a:rPr lang="en-US" altLang="en-US" i="1" baseline="-25000" dirty="0">
                <a:solidFill>
                  <a:srgbClr val="000066"/>
                </a:solidFill>
              </a:rPr>
              <a:t>T</a:t>
            </a:r>
            <a:r>
              <a:rPr lang="en-US" altLang="en-US" i="1" dirty="0">
                <a:solidFill>
                  <a:srgbClr val="000066"/>
                </a:solidFill>
              </a:rPr>
              <a:t> = </a:t>
            </a:r>
            <a:r>
              <a:rPr lang="en-US" altLang="en-US" b="1" i="1" dirty="0">
                <a:solidFill>
                  <a:srgbClr val="000066"/>
                </a:solidFill>
              </a:rPr>
              <a:t>14.285 microfarads</a:t>
            </a:r>
            <a:endParaRPr lang="en-US" altLang="en-US" sz="750" dirty="0"/>
          </a:p>
          <a:p>
            <a:pPr>
              <a:buFont typeface="Wingdings" panose="05000000000000000000" pitchFamily="2" charset="2"/>
              <a:buChar char="Ø"/>
            </a:pPr>
            <a:endParaRPr lang="en-US" altLang="en-US" sz="750" dirty="0"/>
          </a:p>
          <a:p>
            <a:pPr>
              <a:buFont typeface="Wingdings" panose="05000000000000000000" pitchFamily="2" charset="2"/>
              <a:buChar char="Ø"/>
            </a:pPr>
            <a:r>
              <a:rPr lang="en-US" altLang="en-US" dirty="0"/>
              <a:t>The value of a </a:t>
            </a:r>
            <a:r>
              <a:rPr lang="en-US" altLang="en-US" b="1" dirty="0"/>
              <a:t>22,000 picofarads</a:t>
            </a:r>
            <a:r>
              <a:rPr lang="en-US" altLang="en-US" dirty="0"/>
              <a:t> (</a:t>
            </a:r>
            <a:r>
              <a:rPr lang="en-US" altLang="en-US" b="1" dirty="0"/>
              <a:t>pf</a:t>
            </a:r>
            <a:r>
              <a:rPr lang="en-US" altLang="en-US" dirty="0"/>
              <a:t>) capacitor in </a:t>
            </a:r>
            <a:r>
              <a:rPr lang="en-US" altLang="en-US" b="1" dirty="0" err="1"/>
              <a:t>nanofarads</a:t>
            </a:r>
            <a:r>
              <a:rPr lang="en-US" altLang="en-US" b="1" dirty="0"/>
              <a:t> is 22</a:t>
            </a:r>
            <a:r>
              <a:rPr lang="en-US" altLang="en-US" dirty="0"/>
              <a:t>. (</a:t>
            </a:r>
            <a:r>
              <a:rPr lang="en-US" altLang="en-US" b="1" dirty="0" err="1"/>
              <a:t>nf</a:t>
            </a:r>
            <a:r>
              <a:rPr lang="en-US" altLang="en-US" dirty="0"/>
              <a:t>). </a:t>
            </a:r>
            <a:r>
              <a:rPr lang="en-US" altLang="en-US" sz="750" dirty="0"/>
              <a:t>(G5C17)</a:t>
            </a:r>
          </a:p>
          <a:p>
            <a:pPr>
              <a:buFont typeface="Wingdings" panose="05000000000000000000" pitchFamily="2" charset="2"/>
              <a:buChar char="Ø"/>
            </a:pPr>
            <a:endParaRPr lang="en-US" altLang="en-US" sz="788" dirty="0"/>
          </a:p>
          <a:p>
            <a:pPr>
              <a:buFont typeface="Wingdings" panose="05000000000000000000" pitchFamily="2" charset="2"/>
              <a:buChar char="Ø"/>
            </a:pPr>
            <a:r>
              <a:rPr lang="en-US" altLang="en-US" dirty="0"/>
              <a:t>The value in </a:t>
            </a:r>
            <a:r>
              <a:rPr lang="en-US" altLang="en-US" b="1" dirty="0"/>
              <a:t>microfarads (mf) of a 4700</a:t>
            </a:r>
            <a:r>
              <a:rPr lang="en-US" altLang="en-US" dirty="0"/>
              <a:t> </a:t>
            </a:r>
            <a:r>
              <a:rPr lang="en-US" altLang="en-US" b="1" dirty="0" err="1"/>
              <a:t>nanofarad</a:t>
            </a:r>
            <a:r>
              <a:rPr lang="en-US" altLang="en-US" b="1" dirty="0"/>
              <a:t> </a:t>
            </a:r>
            <a:r>
              <a:rPr lang="en-US" altLang="en-US" dirty="0"/>
              <a:t>(</a:t>
            </a:r>
            <a:r>
              <a:rPr lang="en-US" altLang="en-US" b="1" dirty="0" err="1"/>
              <a:t>nf</a:t>
            </a:r>
            <a:r>
              <a:rPr lang="en-US" altLang="en-US" dirty="0"/>
              <a:t>) is </a:t>
            </a:r>
            <a:r>
              <a:rPr lang="en-US" altLang="en-US" b="1" dirty="0"/>
              <a:t>4.7mf</a:t>
            </a:r>
            <a:r>
              <a:rPr lang="en-US" altLang="en-US" dirty="0"/>
              <a:t>. </a:t>
            </a:r>
            <a:r>
              <a:rPr lang="en-US" altLang="en-US" sz="750" dirty="0"/>
              <a:t>(G5C18)</a:t>
            </a:r>
          </a:p>
          <a:p>
            <a:pPr>
              <a:buFont typeface="Wingdings" panose="05000000000000000000" pitchFamily="2" charset="2"/>
              <a:buChar char="Ø"/>
            </a:pPr>
            <a:endParaRPr lang="en-US" altLang="en-US" sz="825" dirty="0"/>
          </a:p>
          <a:p>
            <a:pPr>
              <a:buFont typeface="Wingdings" panose="05000000000000000000" pitchFamily="2" charset="2"/>
              <a:buChar char="Ø"/>
            </a:pPr>
            <a:r>
              <a:rPr lang="en-US" altLang="en-US" dirty="0"/>
              <a:t>To </a:t>
            </a:r>
            <a:r>
              <a:rPr lang="en-US" altLang="en-US" b="1" dirty="0"/>
              <a:t>increase the capacitance </a:t>
            </a:r>
            <a:r>
              <a:rPr lang="en-US" altLang="en-US" dirty="0"/>
              <a:t>in a circuit, a </a:t>
            </a:r>
            <a:r>
              <a:rPr lang="en-US" altLang="en-US" b="1" dirty="0"/>
              <a:t>capacitor in parallel </a:t>
            </a:r>
            <a:r>
              <a:rPr lang="en-US" altLang="en-US" dirty="0"/>
              <a:t>should be added. </a:t>
            </a:r>
            <a:r>
              <a:rPr lang="en-US" altLang="en-US" sz="750" dirty="0"/>
              <a:t>(G5C13)</a:t>
            </a:r>
          </a:p>
          <a:p>
            <a:pPr>
              <a:buFont typeface="Wingdings" panose="05000000000000000000" pitchFamily="2" charset="2"/>
              <a:buChar char="Ø"/>
            </a:pPr>
            <a:endParaRPr lang="en-US" altLang="en-US" sz="750" dirty="0"/>
          </a:p>
          <a:p>
            <a:pPr>
              <a:buFont typeface="Wingdings" panose="05000000000000000000" pitchFamily="2" charset="2"/>
              <a:buChar char="Ø"/>
            </a:pPr>
            <a:r>
              <a:rPr lang="en-US" altLang="en-US" dirty="0"/>
              <a:t>To </a:t>
            </a:r>
            <a:r>
              <a:rPr lang="en-US" altLang="en-US" b="1" dirty="0"/>
              <a:t>increase the inductance </a:t>
            </a:r>
            <a:r>
              <a:rPr lang="en-US" altLang="en-US" dirty="0"/>
              <a:t>in a circuit, add an </a:t>
            </a:r>
            <a:r>
              <a:rPr lang="en-US" altLang="en-US" b="1" dirty="0"/>
              <a:t>inductor in series</a:t>
            </a:r>
            <a:r>
              <a:rPr lang="en-US" altLang="en-US" dirty="0"/>
              <a:t>. </a:t>
            </a:r>
            <a:r>
              <a:rPr lang="en-US" altLang="en-US" sz="750" dirty="0"/>
              <a:t>(G5C14)</a:t>
            </a:r>
          </a:p>
        </p:txBody>
      </p:sp>
      <p:pic>
        <p:nvPicPr>
          <p:cNvPr id="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383030"/>
            <a:ext cx="2085975" cy="1047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16</a:t>
            </a:fld>
            <a:endParaRPr lang="en-US" altLang="en-US">
              <a:solidFill>
                <a:srgbClr val="000066"/>
              </a:solidFill>
            </a:endParaRPr>
          </a:p>
        </p:txBody>
      </p:sp>
    </p:spTree>
    <p:extLst>
      <p:ext uri="{BB962C8B-B14F-4D97-AF65-F5344CB8AC3E}">
        <p14:creationId xmlns:p14="http://schemas.microsoft.com/office/powerpoint/2010/main" val="12549787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wipe(up)">
                                      <p:cBhvr>
                                        <p:cTn id="7" dur="1000"/>
                                        <p:tgtEl>
                                          <p:spTgt spid="215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1507">
                                            <p:txEl>
                                              <p:pRg st="2" end="2"/>
                                            </p:txEl>
                                          </p:spTgt>
                                        </p:tgtEl>
                                        <p:attrNameLst>
                                          <p:attrName>style.visibility</p:attrName>
                                        </p:attrNameLst>
                                      </p:cBhvr>
                                      <p:to>
                                        <p:strVal val="visible"/>
                                      </p:to>
                                    </p:set>
                                    <p:animEffect transition="in" filter="wipe(left)">
                                      <p:cBhvr>
                                        <p:cTn id="12" dur="1000"/>
                                        <p:tgtEl>
                                          <p:spTgt spid="2150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1507">
                                            <p:txEl>
                                              <p:pRg st="3" end="3"/>
                                            </p:txEl>
                                          </p:spTgt>
                                        </p:tgtEl>
                                        <p:attrNameLst>
                                          <p:attrName>style.visibility</p:attrName>
                                        </p:attrNameLst>
                                      </p:cBhvr>
                                      <p:to>
                                        <p:strVal val="visible"/>
                                      </p:to>
                                    </p:set>
                                    <p:animEffect transition="in" filter="wipe(left)">
                                      <p:cBhvr>
                                        <p:cTn id="17" dur="1000"/>
                                        <p:tgtEl>
                                          <p:spTgt spid="2150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1507">
                                            <p:txEl>
                                              <p:pRg st="4" end="4"/>
                                            </p:txEl>
                                          </p:spTgt>
                                        </p:tgtEl>
                                        <p:attrNameLst>
                                          <p:attrName>style.visibility</p:attrName>
                                        </p:attrNameLst>
                                      </p:cBhvr>
                                      <p:to>
                                        <p:strVal val="visible"/>
                                      </p:to>
                                    </p:set>
                                    <p:animEffect transition="in" filter="wipe(left)">
                                      <p:cBhvr>
                                        <p:cTn id="22" dur="1000"/>
                                        <p:tgtEl>
                                          <p:spTgt spid="2150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1507">
                                            <p:txEl>
                                              <p:pRg st="5" end="5"/>
                                            </p:txEl>
                                          </p:spTgt>
                                        </p:tgtEl>
                                        <p:attrNameLst>
                                          <p:attrName>style.visibility</p:attrName>
                                        </p:attrNameLst>
                                      </p:cBhvr>
                                      <p:to>
                                        <p:strVal val="visible"/>
                                      </p:to>
                                    </p:set>
                                    <p:animEffect transition="in" filter="wipe(left)">
                                      <p:cBhvr>
                                        <p:cTn id="27" dur="1000"/>
                                        <p:tgtEl>
                                          <p:spTgt spid="2150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1507">
                                            <p:txEl>
                                              <p:pRg st="6" end="6"/>
                                            </p:txEl>
                                          </p:spTgt>
                                        </p:tgtEl>
                                        <p:attrNameLst>
                                          <p:attrName>style.visibility</p:attrName>
                                        </p:attrNameLst>
                                      </p:cBhvr>
                                      <p:to>
                                        <p:strVal val="visible"/>
                                      </p:to>
                                    </p:set>
                                    <p:animEffect transition="in" filter="wipe(left)">
                                      <p:cBhvr>
                                        <p:cTn id="32" dur="1000"/>
                                        <p:tgtEl>
                                          <p:spTgt spid="21507">
                                            <p:txEl>
                                              <p:pRg st="6" end="6"/>
                                            </p:txEl>
                                          </p:spTgt>
                                        </p:tgtEl>
                                      </p:cBhvr>
                                    </p:animEffect>
                                  </p:childTnLst>
                                </p:cTn>
                              </p:par>
                            </p:childTnLst>
                          </p:cTn>
                        </p:par>
                        <p:par>
                          <p:cTn id="33" fill="hold">
                            <p:stCondLst>
                              <p:cond delay="1000"/>
                            </p:stCondLst>
                            <p:childTnLst>
                              <p:par>
                                <p:cTn id="34" presetID="22" presetClass="entr" presetSubtype="2"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right)">
                                      <p:cBhvr>
                                        <p:cTn id="36" dur="10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21507">
                                            <p:txEl>
                                              <p:pRg st="8" end="8"/>
                                            </p:txEl>
                                          </p:spTgt>
                                        </p:tgtEl>
                                        <p:attrNameLst>
                                          <p:attrName>style.visibility</p:attrName>
                                        </p:attrNameLst>
                                      </p:cBhvr>
                                      <p:to>
                                        <p:strVal val="visible"/>
                                      </p:to>
                                    </p:set>
                                    <p:animEffect transition="in" filter="wipe(left)">
                                      <p:cBhvr>
                                        <p:cTn id="41" dur="1000"/>
                                        <p:tgtEl>
                                          <p:spTgt spid="21507">
                                            <p:txEl>
                                              <p:pRg st="8" end="8"/>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21507">
                                            <p:txEl>
                                              <p:pRg st="10" end="10"/>
                                            </p:txEl>
                                          </p:spTgt>
                                        </p:tgtEl>
                                        <p:attrNameLst>
                                          <p:attrName>style.visibility</p:attrName>
                                        </p:attrNameLst>
                                      </p:cBhvr>
                                      <p:to>
                                        <p:strVal val="visible"/>
                                      </p:to>
                                    </p:set>
                                    <p:animEffect transition="in" filter="wipe(left)">
                                      <p:cBhvr>
                                        <p:cTn id="46" dur="1000"/>
                                        <p:tgtEl>
                                          <p:spTgt spid="21507">
                                            <p:txEl>
                                              <p:pRg st="10" end="1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21507">
                                            <p:txEl>
                                              <p:pRg st="12" end="12"/>
                                            </p:txEl>
                                          </p:spTgt>
                                        </p:tgtEl>
                                        <p:attrNameLst>
                                          <p:attrName>style.visibility</p:attrName>
                                        </p:attrNameLst>
                                      </p:cBhvr>
                                      <p:to>
                                        <p:strVal val="visible"/>
                                      </p:to>
                                    </p:set>
                                    <p:animEffect transition="in" filter="wipe(left)">
                                      <p:cBhvr>
                                        <p:cTn id="51" dur="1000"/>
                                        <p:tgtEl>
                                          <p:spTgt spid="21507">
                                            <p:txEl>
                                              <p:pRg st="12" end="12"/>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21507">
                                            <p:txEl>
                                              <p:pRg st="14" end="14"/>
                                            </p:txEl>
                                          </p:spTgt>
                                        </p:tgtEl>
                                        <p:attrNameLst>
                                          <p:attrName>style.visibility</p:attrName>
                                        </p:attrNameLst>
                                      </p:cBhvr>
                                      <p:to>
                                        <p:strVal val="visible"/>
                                      </p:to>
                                    </p:set>
                                    <p:animEffect transition="in" filter="wipe(down)">
                                      <p:cBhvr>
                                        <p:cTn id="56" dur="1000"/>
                                        <p:tgtEl>
                                          <p:spTgt spid="21507">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586" name="Rectangle 2"/>
          <p:cNvSpPr>
            <a:spLocks noGrp="1" noChangeArrowheads="1"/>
          </p:cNvSpPr>
          <p:nvPr>
            <p:ph type="title"/>
          </p:nvPr>
        </p:nvSpPr>
        <p:spPr/>
        <p:txBody>
          <a:bodyPr/>
          <a:lstStyle/>
          <a:p>
            <a:pPr algn="ctr"/>
            <a:r>
              <a:rPr lang="en-US" altLang="en-US"/>
              <a:t>Circuits</a:t>
            </a:r>
          </a:p>
        </p:txBody>
      </p:sp>
      <p:sp>
        <p:nvSpPr>
          <p:cNvPr id="22531" name="Rectangle 3"/>
          <p:cNvSpPr>
            <a:spLocks noGrp="1" noChangeArrowheads="1"/>
          </p:cNvSpPr>
          <p:nvPr>
            <p:ph type="body" idx="1"/>
          </p:nvPr>
        </p:nvSpPr>
        <p:spPr>
          <a:xfrm>
            <a:off x="57150" y="1275161"/>
            <a:ext cx="8743950" cy="3721894"/>
          </a:xfrm>
        </p:spPr>
        <p:txBody>
          <a:bodyPr/>
          <a:lstStyle/>
          <a:p>
            <a:pPr>
              <a:buFont typeface="Wingdings" panose="05000000000000000000" pitchFamily="2" charset="2"/>
              <a:buChar char="Ø"/>
            </a:pPr>
            <a:r>
              <a:rPr lang="en-US" altLang="en-US" dirty="0"/>
              <a:t>The inductance of </a:t>
            </a:r>
            <a:r>
              <a:rPr lang="en-US" altLang="en-US" b="1" dirty="0"/>
              <a:t>three 10 </a:t>
            </a:r>
            <a:r>
              <a:rPr lang="en-US" altLang="en-US" b="1" dirty="0" err="1"/>
              <a:t>millihenry</a:t>
            </a:r>
            <a:r>
              <a:rPr lang="en-US" altLang="en-US" b="1" dirty="0"/>
              <a:t> </a:t>
            </a:r>
            <a:r>
              <a:rPr lang="en-US" altLang="en-US" dirty="0"/>
              <a:t>inductors </a:t>
            </a:r>
            <a:r>
              <a:rPr lang="en-US" altLang="en-US" b="1" dirty="0"/>
              <a:t>connected in parallel </a:t>
            </a:r>
            <a:r>
              <a:rPr lang="en-US" altLang="en-US" dirty="0"/>
              <a:t>is </a:t>
            </a:r>
            <a:r>
              <a:rPr lang="en-US" altLang="en-US" b="1" dirty="0"/>
              <a:t>3.3 </a:t>
            </a:r>
            <a:r>
              <a:rPr lang="en-US" altLang="en-US" b="1" dirty="0" err="1"/>
              <a:t>millihenrys</a:t>
            </a:r>
            <a:r>
              <a:rPr lang="en-US" altLang="en-US" dirty="0"/>
              <a:t>. </a:t>
            </a:r>
            <a:r>
              <a:rPr lang="en-US" altLang="en-US" sz="750" dirty="0"/>
              <a:t>(G5C10)</a:t>
            </a:r>
          </a:p>
          <a:p>
            <a:pPr lvl="1"/>
            <a:r>
              <a:rPr lang="en-US" altLang="en-US" sz="1200" i="1" dirty="0">
                <a:solidFill>
                  <a:srgbClr val="FF0000"/>
                </a:solidFill>
              </a:rPr>
              <a:t>For identical inductors in parallel simply divide the inductance of one inductor by the number of inductors.</a:t>
            </a:r>
            <a:r>
              <a:rPr lang="en-US" altLang="en-US" sz="1200" i="1" dirty="0"/>
              <a:t> </a:t>
            </a:r>
          </a:p>
          <a:p>
            <a:pPr lvl="1"/>
            <a:r>
              <a:rPr lang="en-US" altLang="en-US" sz="1350" i="1" dirty="0"/>
              <a:t>L=Inductor value / number of inductors</a:t>
            </a:r>
          </a:p>
          <a:p>
            <a:pPr lvl="1"/>
            <a:r>
              <a:rPr lang="en-US" altLang="en-US" sz="1350" i="1" dirty="0"/>
              <a:t>L = 10  / 3 </a:t>
            </a:r>
          </a:p>
          <a:p>
            <a:pPr lvl="1"/>
            <a:r>
              <a:rPr lang="en-US" altLang="en-US" sz="1350" i="1" dirty="0"/>
              <a:t>L = </a:t>
            </a:r>
            <a:r>
              <a:rPr lang="en-US" altLang="en-US" sz="1350" b="1" i="1" dirty="0"/>
              <a:t>3.333 </a:t>
            </a:r>
            <a:r>
              <a:rPr lang="en-US" altLang="en-US" sz="1350" b="1" i="1" dirty="0" err="1"/>
              <a:t>millihenrys</a:t>
            </a:r>
            <a:endParaRPr lang="en-US" altLang="en-US" sz="1350" b="1" dirty="0"/>
          </a:p>
          <a:p>
            <a:pPr>
              <a:buFont typeface="Wingdings" panose="05000000000000000000" pitchFamily="2" charset="2"/>
              <a:buChar char="Ø"/>
            </a:pPr>
            <a:endParaRPr lang="en-US" altLang="en-US" sz="1350" dirty="0"/>
          </a:p>
          <a:p>
            <a:pPr>
              <a:buFont typeface="Wingdings" panose="05000000000000000000" pitchFamily="2" charset="2"/>
              <a:buChar char="Ø"/>
            </a:pPr>
            <a:endParaRPr lang="en-US" altLang="en-US" sz="1350" dirty="0"/>
          </a:p>
          <a:p>
            <a:pPr lvl="0">
              <a:buFont typeface="Wingdings" panose="05000000000000000000" pitchFamily="2" charset="2"/>
              <a:buChar char="Ø"/>
            </a:pPr>
            <a:r>
              <a:rPr lang="en-US" altLang="en-US" dirty="0">
                <a:solidFill>
                  <a:srgbClr val="000066"/>
                </a:solidFill>
              </a:rPr>
              <a:t>The inductance of a </a:t>
            </a:r>
            <a:r>
              <a:rPr lang="en-US" altLang="en-US" b="1" dirty="0">
                <a:solidFill>
                  <a:srgbClr val="000066"/>
                </a:solidFill>
              </a:rPr>
              <a:t>20 </a:t>
            </a:r>
            <a:r>
              <a:rPr lang="en-US" altLang="en-US" b="1" dirty="0" err="1">
                <a:solidFill>
                  <a:srgbClr val="000066"/>
                </a:solidFill>
              </a:rPr>
              <a:t>millihenry</a:t>
            </a:r>
            <a:r>
              <a:rPr lang="en-US" altLang="en-US" dirty="0">
                <a:solidFill>
                  <a:srgbClr val="000066"/>
                </a:solidFill>
              </a:rPr>
              <a:t> inductor </a:t>
            </a:r>
            <a:r>
              <a:rPr lang="en-US" altLang="en-US" b="1" dirty="0">
                <a:solidFill>
                  <a:srgbClr val="000066"/>
                </a:solidFill>
              </a:rPr>
              <a:t>in series</a:t>
            </a:r>
            <a:r>
              <a:rPr lang="en-US" altLang="en-US" dirty="0">
                <a:solidFill>
                  <a:srgbClr val="000066"/>
                </a:solidFill>
              </a:rPr>
              <a:t> with a</a:t>
            </a:r>
            <a:r>
              <a:rPr lang="en-US" altLang="en-US" b="1" dirty="0">
                <a:solidFill>
                  <a:srgbClr val="000066"/>
                </a:solidFill>
              </a:rPr>
              <a:t> 50 </a:t>
            </a:r>
            <a:r>
              <a:rPr lang="en-US" altLang="en-US" b="1" dirty="0" err="1">
                <a:solidFill>
                  <a:srgbClr val="000066"/>
                </a:solidFill>
              </a:rPr>
              <a:t>millihenry</a:t>
            </a:r>
            <a:r>
              <a:rPr lang="en-US" altLang="en-US" dirty="0">
                <a:solidFill>
                  <a:srgbClr val="000066"/>
                </a:solidFill>
              </a:rPr>
              <a:t> inductor is</a:t>
            </a:r>
            <a:r>
              <a:rPr lang="en-US" altLang="en-US" b="1" dirty="0">
                <a:solidFill>
                  <a:srgbClr val="000066"/>
                </a:solidFill>
              </a:rPr>
              <a:t> 70 </a:t>
            </a:r>
            <a:r>
              <a:rPr lang="en-US" altLang="en-US" b="1" dirty="0" err="1">
                <a:solidFill>
                  <a:srgbClr val="000066"/>
                </a:solidFill>
              </a:rPr>
              <a:t>millihenrys</a:t>
            </a:r>
            <a:r>
              <a:rPr lang="en-US" altLang="en-US" b="1" dirty="0">
                <a:solidFill>
                  <a:srgbClr val="000066"/>
                </a:solidFill>
              </a:rPr>
              <a:t> </a:t>
            </a:r>
            <a:r>
              <a:rPr lang="en-US" altLang="en-US" sz="750" dirty="0">
                <a:solidFill>
                  <a:srgbClr val="000066"/>
                </a:solidFill>
              </a:rPr>
              <a:t>(G5C11)</a:t>
            </a:r>
            <a:r>
              <a:rPr lang="en-US" altLang="en-US" dirty="0">
                <a:solidFill>
                  <a:srgbClr val="000066"/>
                </a:solidFill>
              </a:rPr>
              <a:t> </a:t>
            </a:r>
          </a:p>
          <a:p>
            <a:pPr lvl="1"/>
            <a:r>
              <a:rPr lang="de-DE" altLang="en-US" i="1" dirty="0">
                <a:solidFill>
                  <a:srgbClr val="FF0000"/>
                </a:solidFill>
              </a:rPr>
              <a:t>Inductors in series simply add.  (</a:t>
            </a:r>
            <a:r>
              <a:rPr lang="de-DE" altLang="en-US" sz="1200" i="1" dirty="0">
                <a:solidFill>
                  <a:srgbClr val="FF0000"/>
                </a:solidFill>
              </a:rPr>
              <a:t>Just like resistors in series.)</a:t>
            </a:r>
            <a:endParaRPr lang="de-DE" altLang="en-US" i="1" dirty="0">
              <a:solidFill>
                <a:srgbClr val="000066"/>
              </a:solidFill>
            </a:endParaRPr>
          </a:p>
          <a:p>
            <a:pPr lvl="1"/>
            <a:r>
              <a:rPr lang="de-DE" altLang="en-US" i="1" dirty="0">
                <a:solidFill>
                  <a:srgbClr val="000066"/>
                </a:solidFill>
              </a:rPr>
              <a:t>Therfore L = 20 + 50</a:t>
            </a:r>
          </a:p>
          <a:p>
            <a:pPr lvl="1"/>
            <a:r>
              <a:rPr lang="de-DE" altLang="en-US" i="1" dirty="0">
                <a:solidFill>
                  <a:srgbClr val="000066"/>
                </a:solidFill>
              </a:rPr>
              <a:t>L = </a:t>
            </a:r>
            <a:r>
              <a:rPr lang="de-DE" altLang="en-US" b="1" i="1" dirty="0">
                <a:solidFill>
                  <a:srgbClr val="000066"/>
                </a:solidFill>
              </a:rPr>
              <a:t>70 millihenrys.</a:t>
            </a:r>
            <a:r>
              <a:rPr lang="de-DE" altLang="en-US" dirty="0">
                <a:solidFill>
                  <a:srgbClr val="000066"/>
                </a:solidFill>
              </a:rPr>
              <a:t> </a:t>
            </a:r>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p:txBody>
      </p:sp>
      <p:pic>
        <p:nvPicPr>
          <p:cNvPr id="2253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5062" y="2071725"/>
            <a:ext cx="1998599" cy="10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3" name="Text Box 5"/>
          <p:cNvSpPr txBox="1">
            <a:spLocks noChangeArrowheads="1"/>
          </p:cNvSpPr>
          <p:nvPr/>
        </p:nvSpPr>
        <p:spPr bwMode="auto">
          <a:xfrm>
            <a:off x="3019055" y="2628901"/>
            <a:ext cx="132397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200" dirty="0">
                <a:solidFill>
                  <a:srgbClr val="FF0000"/>
                </a:solidFill>
              </a:rPr>
              <a:t>Or the long way.</a:t>
            </a:r>
          </a:p>
        </p:txBody>
      </p:sp>
      <p:pic>
        <p:nvPicPr>
          <p:cNvPr id="2" name="Picture 1"/>
          <p:cNvPicPr>
            <a:picLocks noChangeAspect="1"/>
          </p:cNvPicPr>
          <p:nvPr/>
        </p:nvPicPr>
        <p:blipFill>
          <a:blip r:embed="rId3"/>
          <a:stretch>
            <a:fillRect/>
          </a:stretch>
        </p:blipFill>
        <p:spPr>
          <a:xfrm>
            <a:off x="6858001" y="2071725"/>
            <a:ext cx="1520786" cy="1000050"/>
          </a:xfrm>
          <a:prstGeom prst="rect">
            <a:avLst/>
          </a:prstGeom>
        </p:spPr>
      </p:pic>
      <p:pic>
        <p:nvPicPr>
          <p:cNvPr id="3" name="Picture 2"/>
          <p:cNvPicPr>
            <a:picLocks noChangeAspect="1"/>
          </p:cNvPicPr>
          <p:nvPr/>
        </p:nvPicPr>
        <p:blipFill>
          <a:blip r:embed="rId4"/>
          <a:stretch>
            <a:fillRect/>
          </a:stretch>
        </p:blipFill>
        <p:spPr>
          <a:xfrm>
            <a:off x="5737852" y="3708660"/>
            <a:ext cx="1934843" cy="628650"/>
          </a:xfrm>
          <a:prstGeom prst="rect">
            <a:avLst/>
          </a:prstGeom>
        </p:spPr>
      </p:pic>
      <p:sp>
        <p:nvSpPr>
          <p:cNvPr id="4" name="Slide Number Placeholder 3"/>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17</a:t>
            </a:fld>
            <a:endParaRPr lang="en-US" altLang="en-US">
              <a:solidFill>
                <a:srgbClr val="000066"/>
              </a:solidFill>
            </a:endParaRPr>
          </a:p>
        </p:txBody>
      </p:sp>
    </p:spTree>
    <p:extLst>
      <p:ext uri="{BB962C8B-B14F-4D97-AF65-F5344CB8AC3E}">
        <p14:creationId xmlns:p14="http://schemas.microsoft.com/office/powerpoint/2010/main" val="34409487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wipe(up)">
                                      <p:cBhvr>
                                        <p:cTn id="7" dur="1000"/>
                                        <p:tgtEl>
                                          <p:spTgt spid="225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wipe(left)">
                                      <p:cBhvr>
                                        <p:cTn id="12" dur="1000"/>
                                        <p:tgtEl>
                                          <p:spTgt spid="2253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Effect transition="in" filter="wipe(left)">
                                      <p:cBhvr>
                                        <p:cTn id="17" dur="1000"/>
                                        <p:tgtEl>
                                          <p:spTgt spid="2253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22531">
                                            <p:txEl>
                                              <p:pRg st="3" end="3"/>
                                            </p:txEl>
                                          </p:spTgt>
                                        </p:tgtEl>
                                        <p:attrNameLst>
                                          <p:attrName>style.visibility</p:attrName>
                                        </p:attrNameLst>
                                      </p:cBhvr>
                                      <p:to>
                                        <p:strVal val="visible"/>
                                      </p:to>
                                    </p:set>
                                    <p:animEffect transition="in" filter="wipe(left)">
                                      <p:cBhvr>
                                        <p:cTn id="22" dur="1000"/>
                                        <p:tgtEl>
                                          <p:spTgt spid="2253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22531">
                                            <p:txEl>
                                              <p:pRg st="4" end="4"/>
                                            </p:txEl>
                                          </p:spTgt>
                                        </p:tgtEl>
                                        <p:attrNameLst>
                                          <p:attrName>style.visibility</p:attrName>
                                        </p:attrNameLst>
                                      </p:cBhvr>
                                      <p:to>
                                        <p:strVal val="visible"/>
                                      </p:to>
                                    </p:set>
                                    <p:animEffect transition="in" filter="wipe(left)">
                                      <p:cBhvr>
                                        <p:cTn id="27" dur="1000"/>
                                        <p:tgtEl>
                                          <p:spTgt spid="2253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22533"/>
                                        </p:tgtEl>
                                        <p:attrNameLst>
                                          <p:attrName>style.visibility</p:attrName>
                                        </p:attrNameLst>
                                      </p:cBhvr>
                                      <p:to>
                                        <p:strVal val="visible"/>
                                      </p:to>
                                    </p:set>
                                    <p:animEffect transition="in" filter="wipe(right)">
                                      <p:cBhvr>
                                        <p:cTn id="32" dur="1000"/>
                                        <p:tgtEl>
                                          <p:spTgt spid="22533"/>
                                        </p:tgtEl>
                                      </p:cBhvr>
                                    </p:animEffect>
                                  </p:childTnLst>
                                </p:cTn>
                              </p:par>
                              <p:par>
                                <p:cTn id="33" presetID="22" presetClass="entr" presetSubtype="2" fill="hold" nodeType="withEffect">
                                  <p:stCondLst>
                                    <p:cond delay="0"/>
                                  </p:stCondLst>
                                  <p:childTnLst>
                                    <p:set>
                                      <p:cBhvr>
                                        <p:cTn id="34" dur="1" fill="hold">
                                          <p:stCondLst>
                                            <p:cond delay="0"/>
                                          </p:stCondLst>
                                        </p:cTn>
                                        <p:tgtEl>
                                          <p:spTgt spid="22532"/>
                                        </p:tgtEl>
                                        <p:attrNameLst>
                                          <p:attrName>style.visibility</p:attrName>
                                        </p:attrNameLst>
                                      </p:cBhvr>
                                      <p:to>
                                        <p:strVal val="visible"/>
                                      </p:to>
                                    </p:set>
                                    <p:animEffect transition="in" filter="wipe(right)">
                                      <p:cBhvr>
                                        <p:cTn id="35" dur="1000"/>
                                        <p:tgtEl>
                                          <p:spTgt spid="22532"/>
                                        </p:tgtEl>
                                      </p:cBhvr>
                                    </p:animEffect>
                                  </p:childTnLst>
                                </p:cTn>
                              </p:par>
                            </p:childTnLst>
                          </p:cTn>
                        </p:par>
                        <p:par>
                          <p:cTn id="36" fill="hold">
                            <p:stCondLst>
                              <p:cond delay="1000"/>
                            </p:stCondLst>
                            <p:childTnLst>
                              <p:par>
                                <p:cTn id="37" presetID="22" presetClass="entr" presetSubtype="2"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right)">
                                      <p:cBhvr>
                                        <p:cTn id="39" dur="1000"/>
                                        <p:tgtEl>
                                          <p:spTgt spid="2"/>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22531">
                                            <p:txEl>
                                              <p:pRg st="7" end="7"/>
                                            </p:txEl>
                                          </p:spTgt>
                                        </p:tgtEl>
                                        <p:attrNameLst>
                                          <p:attrName>style.visibility</p:attrName>
                                        </p:attrNameLst>
                                      </p:cBhvr>
                                      <p:to>
                                        <p:strVal val="visible"/>
                                      </p:to>
                                    </p:set>
                                    <p:animEffect transition="in" filter="wipe(left)">
                                      <p:cBhvr>
                                        <p:cTn id="44" dur="1000"/>
                                        <p:tgtEl>
                                          <p:spTgt spid="22531">
                                            <p:txEl>
                                              <p:pRg st="7" end="7"/>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22531">
                                            <p:txEl>
                                              <p:pRg st="8" end="8"/>
                                            </p:txEl>
                                          </p:spTgt>
                                        </p:tgtEl>
                                        <p:attrNameLst>
                                          <p:attrName>style.visibility</p:attrName>
                                        </p:attrNameLst>
                                      </p:cBhvr>
                                      <p:to>
                                        <p:strVal val="visible"/>
                                      </p:to>
                                    </p:set>
                                    <p:animEffect transition="in" filter="wipe(left)">
                                      <p:cBhvr>
                                        <p:cTn id="49" dur="1000"/>
                                        <p:tgtEl>
                                          <p:spTgt spid="22531">
                                            <p:txEl>
                                              <p:pRg st="8" end="8"/>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22531">
                                            <p:txEl>
                                              <p:pRg st="9" end="9"/>
                                            </p:txEl>
                                          </p:spTgt>
                                        </p:tgtEl>
                                        <p:attrNameLst>
                                          <p:attrName>style.visibility</p:attrName>
                                        </p:attrNameLst>
                                      </p:cBhvr>
                                      <p:to>
                                        <p:strVal val="visible"/>
                                      </p:to>
                                    </p:set>
                                    <p:animEffect transition="in" filter="wipe(left)">
                                      <p:cBhvr>
                                        <p:cTn id="54" dur="1000"/>
                                        <p:tgtEl>
                                          <p:spTgt spid="22531">
                                            <p:txEl>
                                              <p:pRg st="9" end="9"/>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22531">
                                            <p:txEl>
                                              <p:pRg st="10" end="10"/>
                                            </p:txEl>
                                          </p:spTgt>
                                        </p:tgtEl>
                                        <p:attrNameLst>
                                          <p:attrName>style.visibility</p:attrName>
                                        </p:attrNameLst>
                                      </p:cBhvr>
                                      <p:to>
                                        <p:strVal val="visible"/>
                                      </p:to>
                                    </p:set>
                                    <p:animEffect transition="in" filter="wipe(left)">
                                      <p:cBhvr>
                                        <p:cTn id="59" dur="1000"/>
                                        <p:tgtEl>
                                          <p:spTgt spid="22531">
                                            <p:txEl>
                                              <p:pRg st="10" end="10"/>
                                            </p:txEl>
                                          </p:spTgt>
                                        </p:tgtEl>
                                      </p:cBhvr>
                                    </p:animEffect>
                                  </p:childTnLst>
                                </p:cTn>
                              </p:par>
                            </p:childTnLst>
                          </p:cTn>
                        </p:par>
                        <p:par>
                          <p:cTn id="60" fill="hold">
                            <p:stCondLst>
                              <p:cond delay="1000"/>
                            </p:stCondLst>
                            <p:childTnLst>
                              <p:par>
                                <p:cTn id="61" presetID="22" presetClass="entr" presetSubtype="4" fill="hold" nodeType="after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wipe(down)">
                                      <p:cBhvr>
                                        <p:cTn id="63"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730" name="Rectangle 2"/>
          <p:cNvSpPr>
            <a:spLocks noGrp="1" noChangeArrowheads="1"/>
          </p:cNvSpPr>
          <p:nvPr>
            <p:ph type="title"/>
          </p:nvPr>
        </p:nvSpPr>
        <p:spPr/>
        <p:txBody>
          <a:bodyPr/>
          <a:lstStyle/>
          <a:p>
            <a:pPr algn="ctr"/>
            <a:r>
              <a:rPr lang="en-US" altLang="en-US"/>
              <a:t>Circuits</a:t>
            </a:r>
          </a:p>
        </p:txBody>
      </p:sp>
      <p:sp>
        <p:nvSpPr>
          <p:cNvPr id="33795" name="Rectangle 3"/>
          <p:cNvSpPr>
            <a:spLocks noGrp="1" noChangeArrowheads="1"/>
          </p:cNvSpPr>
          <p:nvPr>
            <p:ph type="body" idx="1"/>
          </p:nvPr>
        </p:nvSpPr>
        <p:spPr>
          <a:xfrm>
            <a:off x="325438" y="1319213"/>
            <a:ext cx="8493125" cy="3721894"/>
          </a:xfrm>
        </p:spPr>
        <p:txBody>
          <a:bodyPr/>
          <a:lstStyle/>
          <a:p>
            <a:pPr>
              <a:buFont typeface="Wingdings" panose="05000000000000000000" pitchFamily="2" charset="2"/>
              <a:buChar char="Ø"/>
            </a:pPr>
            <a:r>
              <a:rPr lang="en-US" altLang="en-US" dirty="0"/>
              <a:t>Reactance is </a:t>
            </a:r>
            <a:r>
              <a:rPr lang="en-US" altLang="en-US" b="1" dirty="0">
                <a:solidFill>
                  <a:srgbClr val="FF0000"/>
                </a:solidFill>
              </a:rPr>
              <a:t>opposition</a:t>
            </a:r>
            <a:r>
              <a:rPr lang="en-US" altLang="en-US" b="1" dirty="0"/>
              <a:t> to the flow of alternating current caused by capacitance or inductance</a:t>
            </a:r>
            <a:r>
              <a:rPr lang="en-US" altLang="en-US" dirty="0"/>
              <a:t>. </a:t>
            </a:r>
            <a:r>
              <a:rPr lang="en-US" altLang="en-US" sz="750" dirty="0"/>
              <a:t>(G5A02)</a:t>
            </a:r>
            <a:r>
              <a:rPr lang="en-US" altLang="en-US" dirty="0"/>
              <a:t> </a:t>
            </a:r>
          </a:p>
          <a:p>
            <a:pPr>
              <a:buFont typeface="Wingdings" panose="05000000000000000000" pitchFamily="2" charset="2"/>
              <a:buChar char="Ø"/>
            </a:pPr>
            <a:endParaRPr lang="en-US" altLang="en-US" sz="788" dirty="0"/>
          </a:p>
          <a:p>
            <a:pPr>
              <a:buFont typeface="Wingdings" panose="05000000000000000000" pitchFamily="2" charset="2"/>
              <a:buChar char="Ø"/>
            </a:pPr>
            <a:r>
              <a:rPr lang="en-US" altLang="en-US" dirty="0"/>
              <a:t>All real world inductors have a certain amount of parasitic capacitance.  As frequency goes up, capacitive reactance is reciprocal, </a:t>
            </a:r>
            <a:r>
              <a:rPr lang="en-US" altLang="en-US" b="1" dirty="0"/>
              <a:t>so the circuit become capacitive</a:t>
            </a:r>
            <a:r>
              <a:rPr lang="en-US" altLang="en-US" dirty="0"/>
              <a:t>.  </a:t>
            </a:r>
            <a:r>
              <a:rPr lang="en-US" altLang="en-US" sz="788" dirty="0"/>
              <a:t>(G6A11)</a:t>
            </a:r>
          </a:p>
          <a:p>
            <a:pPr marL="0" indent="0">
              <a:buNone/>
            </a:pPr>
            <a:endParaRPr lang="en-US" altLang="en-US" dirty="0"/>
          </a:p>
          <a:p>
            <a:pPr marL="0" indent="0">
              <a:buNone/>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p:txBody>
      </p:sp>
      <p:sp>
        <p:nvSpPr>
          <p:cNvPr id="33801" name="Text Box 9"/>
          <p:cNvSpPr txBox="1">
            <a:spLocks noChangeArrowheads="1"/>
          </p:cNvSpPr>
          <p:nvPr/>
        </p:nvSpPr>
        <p:spPr bwMode="auto">
          <a:xfrm>
            <a:off x="2057401" y="3687182"/>
            <a:ext cx="1382315"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050" dirty="0">
                <a:solidFill>
                  <a:srgbClr val="FF0000"/>
                </a:solidFill>
              </a:rPr>
              <a:t>Inductive reactance</a:t>
            </a:r>
          </a:p>
        </p:txBody>
      </p:sp>
      <p:sp>
        <p:nvSpPr>
          <p:cNvPr id="33802" name="Text Box 10"/>
          <p:cNvSpPr txBox="1">
            <a:spLocks noChangeArrowheads="1"/>
          </p:cNvSpPr>
          <p:nvPr/>
        </p:nvSpPr>
        <p:spPr bwMode="auto">
          <a:xfrm>
            <a:off x="5217717" y="3682223"/>
            <a:ext cx="1440656"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050" dirty="0">
                <a:solidFill>
                  <a:srgbClr val="FF0000"/>
                </a:solidFill>
              </a:rPr>
              <a:t>Capacitive reactance</a:t>
            </a:r>
          </a:p>
        </p:txBody>
      </p:sp>
      <p:sp>
        <p:nvSpPr>
          <p:cNvPr id="33803" name="Text Box 11"/>
          <p:cNvSpPr txBox="1">
            <a:spLocks noChangeArrowheads="1"/>
          </p:cNvSpPr>
          <p:nvPr/>
        </p:nvSpPr>
        <p:spPr bwMode="auto">
          <a:xfrm>
            <a:off x="685800" y="4197602"/>
            <a:ext cx="7772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500" dirty="0">
                <a:solidFill>
                  <a:srgbClr val="FF0000"/>
                </a:solidFill>
              </a:rPr>
              <a:t>When X</a:t>
            </a:r>
            <a:r>
              <a:rPr lang="en-US" altLang="en-US" sz="1500" baseline="-25000" dirty="0">
                <a:solidFill>
                  <a:srgbClr val="FF0000"/>
                </a:solidFill>
              </a:rPr>
              <a:t>L</a:t>
            </a:r>
            <a:r>
              <a:rPr lang="en-US" altLang="en-US" sz="1500" dirty="0">
                <a:solidFill>
                  <a:srgbClr val="FF0000"/>
                </a:solidFill>
              </a:rPr>
              <a:t> equals X</a:t>
            </a:r>
            <a:r>
              <a:rPr lang="en-US" altLang="en-US" sz="1500" baseline="-25000" dirty="0">
                <a:solidFill>
                  <a:srgbClr val="FF0000"/>
                </a:solidFill>
              </a:rPr>
              <a:t>C</a:t>
            </a:r>
            <a:r>
              <a:rPr lang="en-US" altLang="en-US" sz="1500" dirty="0">
                <a:solidFill>
                  <a:srgbClr val="FF0000"/>
                </a:solidFill>
              </a:rPr>
              <a:t>, it creates a special frequency called ‘</a:t>
            </a:r>
            <a:r>
              <a:rPr lang="en-US" altLang="en-US" sz="1800" b="1" dirty="0">
                <a:solidFill>
                  <a:srgbClr val="FF0000"/>
                </a:solidFill>
              </a:rPr>
              <a:t>resonant frequency</a:t>
            </a:r>
            <a:r>
              <a:rPr lang="en-US" altLang="en-US" sz="1500" dirty="0">
                <a:solidFill>
                  <a:srgbClr val="FF0000"/>
                </a:solidFill>
              </a:rPr>
              <a:t>’.</a:t>
            </a:r>
          </a:p>
        </p:txBody>
      </p:sp>
      <p:sp>
        <p:nvSpPr>
          <p:cNvPr id="9" name="Text Box 8"/>
          <p:cNvSpPr txBox="1">
            <a:spLocks noChangeArrowheads="1"/>
          </p:cNvSpPr>
          <p:nvPr/>
        </p:nvSpPr>
        <p:spPr bwMode="auto">
          <a:xfrm>
            <a:off x="1949746" y="2695515"/>
            <a:ext cx="184308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3000" dirty="0">
                <a:solidFill>
                  <a:srgbClr val="000066"/>
                </a:solidFill>
              </a:rPr>
              <a:t>X</a:t>
            </a:r>
            <a:r>
              <a:rPr lang="en-US" altLang="en-US" sz="3000" baseline="-25000" dirty="0">
                <a:solidFill>
                  <a:srgbClr val="000066"/>
                </a:solidFill>
              </a:rPr>
              <a:t>L</a:t>
            </a:r>
            <a:r>
              <a:rPr lang="en-US" altLang="en-US" sz="3000" dirty="0">
                <a:solidFill>
                  <a:srgbClr val="000066"/>
                </a:solidFill>
              </a:rPr>
              <a:t>=2</a:t>
            </a:r>
            <a:r>
              <a:rPr lang="en-US" altLang="en-US" sz="3600" dirty="0">
                <a:solidFill>
                  <a:srgbClr val="000066"/>
                </a:solidFill>
                <a:latin typeface="Symbol" panose="05050102010706020507" pitchFamily="18" charset="2"/>
              </a:rPr>
              <a:t>p</a:t>
            </a:r>
            <a:r>
              <a:rPr lang="en-US" altLang="en-US" sz="3000" dirty="0">
                <a:solidFill>
                  <a:srgbClr val="000066"/>
                </a:solidFill>
              </a:rPr>
              <a:t>FL</a:t>
            </a:r>
            <a:endParaRPr lang="en-US" altLang="en-US" sz="3000" dirty="0">
              <a:solidFill>
                <a:srgbClr val="000066"/>
              </a:solidFill>
              <a:latin typeface="Symbol" panose="05050102010706020507" pitchFamily="18" charset="2"/>
            </a:endParaRPr>
          </a:p>
        </p:txBody>
      </p:sp>
      <p:sp>
        <p:nvSpPr>
          <p:cNvPr id="10" name="Text Box 10"/>
          <p:cNvSpPr txBox="1">
            <a:spLocks noChangeArrowheads="1"/>
          </p:cNvSpPr>
          <p:nvPr/>
        </p:nvSpPr>
        <p:spPr bwMode="auto">
          <a:xfrm>
            <a:off x="5045461" y="2771065"/>
            <a:ext cx="184308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3000" dirty="0">
                <a:solidFill>
                  <a:srgbClr val="000066"/>
                </a:solidFill>
              </a:rPr>
              <a:t>X</a:t>
            </a:r>
            <a:r>
              <a:rPr lang="en-US" altLang="en-US" sz="3000" baseline="-25000" dirty="0">
                <a:solidFill>
                  <a:srgbClr val="000066"/>
                </a:solidFill>
              </a:rPr>
              <a:t>C</a:t>
            </a:r>
            <a:r>
              <a:rPr lang="en-US" altLang="en-US" sz="3000" dirty="0">
                <a:solidFill>
                  <a:srgbClr val="000066"/>
                </a:solidFill>
              </a:rPr>
              <a:t>=</a:t>
            </a:r>
            <a:endParaRPr lang="en-US" altLang="en-US" sz="3000" dirty="0">
              <a:solidFill>
                <a:srgbClr val="000066"/>
              </a:solidFill>
              <a:latin typeface="Symbol" panose="05050102010706020507" pitchFamily="18" charset="2"/>
            </a:endParaRPr>
          </a:p>
        </p:txBody>
      </p:sp>
      <p:sp>
        <p:nvSpPr>
          <p:cNvPr id="11" name="Line 11"/>
          <p:cNvSpPr>
            <a:spLocks noChangeShapeType="1"/>
          </p:cNvSpPr>
          <p:nvPr/>
        </p:nvSpPr>
        <p:spPr bwMode="auto">
          <a:xfrm>
            <a:off x="5967005" y="3027679"/>
            <a:ext cx="806053" cy="0"/>
          </a:xfrm>
          <a:prstGeom prst="line">
            <a:avLst/>
          </a:prstGeom>
          <a:noFill/>
          <a:ln w="381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12" name="Text Box 9"/>
          <p:cNvSpPr txBox="1">
            <a:spLocks noChangeArrowheads="1"/>
          </p:cNvSpPr>
          <p:nvPr/>
        </p:nvSpPr>
        <p:spPr bwMode="auto">
          <a:xfrm>
            <a:off x="5981339" y="3058043"/>
            <a:ext cx="69056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800" dirty="0">
                <a:solidFill>
                  <a:srgbClr val="000066"/>
                </a:solidFill>
              </a:rPr>
              <a:t>2</a:t>
            </a:r>
            <a:r>
              <a:rPr lang="en-US" altLang="en-US" sz="1800" dirty="0">
                <a:solidFill>
                  <a:srgbClr val="000066"/>
                </a:solidFill>
                <a:latin typeface="Symbol" panose="05050102010706020507" pitchFamily="18" charset="2"/>
              </a:rPr>
              <a:t>p</a:t>
            </a:r>
            <a:r>
              <a:rPr lang="en-US" altLang="en-US" sz="1800" dirty="0">
                <a:solidFill>
                  <a:srgbClr val="000066"/>
                </a:solidFill>
              </a:rPr>
              <a:t>FC</a:t>
            </a:r>
            <a:endParaRPr lang="en-US" altLang="en-US" sz="1800" dirty="0">
              <a:solidFill>
                <a:srgbClr val="000066"/>
              </a:solidFill>
              <a:latin typeface="Symbol" panose="05050102010706020507" pitchFamily="18" charset="2"/>
            </a:endParaRPr>
          </a:p>
        </p:txBody>
      </p:sp>
      <p:sp>
        <p:nvSpPr>
          <p:cNvPr id="18443" name="Text Box 12"/>
          <p:cNvSpPr txBox="1">
            <a:spLocks noChangeArrowheads="1"/>
          </p:cNvSpPr>
          <p:nvPr/>
        </p:nvSpPr>
        <p:spPr bwMode="auto">
          <a:xfrm>
            <a:off x="6161633" y="2599615"/>
            <a:ext cx="2881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800" dirty="0">
                <a:solidFill>
                  <a:srgbClr val="000066"/>
                </a:solidFill>
              </a:rPr>
              <a:t>1</a:t>
            </a:r>
            <a:endParaRPr lang="en-US" altLang="en-US" sz="1800" dirty="0">
              <a:solidFill>
                <a:srgbClr val="000066"/>
              </a:solidFill>
              <a:latin typeface="Symbol" panose="05050102010706020507" pitchFamily="18" charset="2"/>
            </a:endParaRPr>
          </a:p>
        </p:txBody>
      </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18</a:t>
            </a:fld>
            <a:endParaRPr lang="en-US" altLang="en-US">
              <a:solidFill>
                <a:srgbClr val="000066"/>
              </a:solidFill>
            </a:endParaRPr>
          </a:p>
        </p:txBody>
      </p:sp>
    </p:spTree>
    <p:extLst>
      <p:ext uri="{BB962C8B-B14F-4D97-AF65-F5344CB8AC3E}">
        <p14:creationId xmlns:p14="http://schemas.microsoft.com/office/powerpoint/2010/main" val="34288961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Effect transition="in" filter="wipe(left)">
                                      <p:cBhvr>
                                        <p:cTn id="7" dur="1000"/>
                                        <p:tgtEl>
                                          <p:spTgt spid="337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3795">
                                            <p:txEl>
                                              <p:pRg st="2" end="2"/>
                                            </p:txEl>
                                          </p:spTgt>
                                        </p:tgtEl>
                                        <p:attrNameLst>
                                          <p:attrName>style.visibility</p:attrName>
                                        </p:attrNameLst>
                                      </p:cBhvr>
                                      <p:to>
                                        <p:strVal val="visible"/>
                                      </p:to>
                                    </p:set>
                                    <p:animEffect transition="in" filter="wipe(left)">
                                      <p:cBhvr>
                                        <p:cTn id="12" dur="1000"/>
                                        <p:tgtEl>
                                          <p:spTgt spid="33795">
                                            <p:txEl>
                                              <p:pRg st="2" end="2"/>
                                            </p:txEl>
                                          </p:spTgt>
                                        </p:tgtEl>
                                      </p:cBhvr>
                                    </p:animEffect>
                                  </p:childTnLst>
                                </p:cTn>
                              </p:par>
                            </p:childTnLst>
                          </p:cTn>
                        </p:par>
                      </p:childTnLst>
                    </p:cTn>
                  </p:par>
                  <p:par>
                    <p:cTn id="13" fill="hold">
                      <p:stCondLst>
                        <p:cond delay="indefinite"/>
                      </p:stCondLst>
                      <p:childTnLst>
                        <p:par>
                          <p:cTn id="14" fill="hold" nodeType="after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1000"/>
                                        <p:tgtEl>
                                          <p:spTgt spid="9"/>
                                        </p:tgtEl>
                                      </p:cBhvr>
                                    </p:animEffect>
                                  </p:childTnLst>
                                </p:cTn>
                              </p:par>
                              <p:par>
                                <p:cTn id="18" presetID="23" presetClass="entr" presetSubtype="16" fill="hold" grpId="0" nodeType="withEffect">
                                  <p:stCondLst>
                                    <p:cond delay="0"/>
                                  </p:stCondLst>
                                  <p:childTnLst>
                                    <p:set>
                                      <p:cBhvr>
                                        <p:cTn id="19" dur="1" fill="hold">
                                          <p:stCondLst>
                                            <p:cond delay="0"/>
                                          </p:stCondLst>
                                        </p:cTn>
                                        <p:tgtEl>
                                          <p:spTgt spid="33801"/>
                                        </p:tgtEl>
                                        <p:attrNameLst>
                                          <p:attrName>style.visibility</p:attrName>
                                        </p:attrNameLst>
                                      </p:cBhvr>
                                      <p:to>
                                        <p:strVal val="visible"/>
                                      </p:to>
                                    </p:set>
                                    <p:anim calcmode="lin" valueType="num">
                                      <p:cBhvr>
                                        <p:cTn id="20" dur="1000" fill="hold"/>
                                        <p:tgtEl>
                                          <p:spTgt spid="33801"/>
                                        </p:tgtEl>
                                        <p:attrNameLst>
                                          <p:attrName>ppt_w</p:attrName>
                                        </p:attrNameLst>
                                      </p:cBhvr>
                                      <p:tavLst>
                                        <p:tav tm="0">
                                          <p:val>
                                            <p:fltVal val="0"/>
                                          </p:val>
                                        </p:tav>
                                        <p:tav tm="100000">
                                          <p:val>
                                            <p:strVal val="#ppt_w"/>
                                          </p:val>
                                        </p:tav>
                                      </p:tavLst>
                                    </p:anim>
                                    <p:anim calcmode="lin" valueType="num">
                                      <p:cBhvr>
                                        <p:cTn id="21" dur="1000" fill="hold"/>
                                        <p:tgtEl>
                                          <p:spTgt spid="33801"/>
                                        </p:tgtEl>
                                        <p:attrNameLst>
                                          <p:attrName>ppt_h</p:attrName>
                                        </p:attrNameLst>
                                      </p:cBhvr>
                                      <p:tavLst>
                                        <p:tav tm="0">
                                          <p:val>
                                            <p:fltVal val="0"/>
                                          </p:val>
                                        </p:tav>
                                        <p:tav tm="100000">
                                          <p:val>
                                            <p:strVal val="#ppt_h"/>
                                          </p:val>
                                        </p:tav>
                                      </p:tavLst>
                                    </p:anim>
                                  </p:childTnLst>
                                </p:cTn>
                              </p:par>
                              <p:par>
                                <p:cTn id="22" presetID="22" presetClass="entr" presetSubtype="2"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right)">
                                      <p:cBhvr>
                                        <p:cTn id="24" dur="1000"/>
                                        <p:tgtEl>
                                          <p:spTgt spid="10"/>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18443"/>
                                        </p:tgtEl>
                                        <p:attrNameLst>
                                          <p:attrName>style.visibility</p:attrName>
                                        </p:attrNameLst>
                                      </p:cBhvr>
                                      <p:to>
                                        <p:strVal val="visible"/>
                                      </p:to>
                                    </p:set>
                                    <p:animEffect transition="in" filter="wipe(right)">
                                      <p:cBhvr>
                                        <p:cTn id="27" dur="1000"/>
                                        <p:tgtEl>
                                          <p:spTgt spid="1844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right)">
                                      <p:cBhvr>
                                        <p:cTn id="30" dur="1000"/>
                                        <p:tgtEl>
                                          <p:spTgt spid="11"/>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right)">
                                      <p:cBhvr>
                                        <p:cTn id="33" dur="1000"/>
                                        <p:tgtEl>
                                          <p:spTgt spid="12"/>
                                        </p:tgtEl>
                                      </p:cBhvr>
                                    </p:animEffect>
                                  </p:childTnLst>
                                </p:cTn>
                              </p:par>
                              <p:par>
                                <p:cTn id="34" presetID="23" presetClass="entr" presetSubtype="16" fill="hold" grpId="0" nodeType="withEffect">
                                  <p:stCondLst>
                                    <p:cond delay="500"/>
                                  </p:stCondLst>
                                  <p:childTnLst>
                                    <p:set>
                                      <p:cBhvr>
                                        <p:cTn id="35" dur="1" fill="hold">
                                          <p:stCondLst>
                                            <p:cond delay="0"/>
                                          </p:stCondLst>
                                        </p:cTn>
                                        <p:tgtEl>
                                          <p:spTgt spid="33802"/>
                                        </p:tgtEl>
                                        <p:attrNameLst>
                                          <p:attrName>style.visibility</p:attrName>
                                        </p:attrNameLst>
                                      </p:cBhvr>
                                      <p:to>
                                        <p:strVal val="visible"/>
                                      </p:to>
                                    </p:set>
                                    <p:anim calcmode="lin" valueType="num">
                                      <p:cBhvr>
                                        <p:cTn id="36" dur="1000" fill="hold"/>
                                        <p:tgtEl>
                                          <p:spTgt spid="33802"/>
                                        </p:tgtEl>
                                        <p:attrNameLst>
                                          <p:attrName>ppt_w</p:attrName>
                                        </p:attrNameLst>
                                      </p:cBhvr>
                                      <p:tavLst>
                                        <p:tav tm="0">
                                          <p:val>
                                            <p:fltVal val="0"/>
                                          </p:val>
                                        </p:tav>
                                        <p:tav tm="100000">
                                          <p:val>
                                            <p:strVal val="#ppt_w"/>
                                          </p:val>
                                        </p:tav>
                                      </p:tavLst>
                                    </p:anim>
                                    <p:anim calcmode="lin" valueType="num">
                                      <p:cBhvr>
                                        <p:cTn id="37" dur="1000" fill="hold"/>
                                        <p:tgtEl>
                                          <p:spTgt spid="33802"/>
                                        </p:tgtEl>
                                        <p:attrNameLst>
                                          <p:attrName>ppt_h</p:attrName>
                                        </p:attrNameLst>
                                      </p:cBhvr>
                                      <p:tavLst>
                                        <p:tav tm="0">
                                          <p:val>
                                            <p:fltVal val="0"/>
                                          </p:val>
                                        </p:tav>
                                        <p:tav tm="100000">
                                          <p:val>
                                            <p:strVal val="#ppt_h"/>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3803"/>
                                        </p:tgtEl>
                                        <p:attrNameLst>
                                          <p:attrName>style.visibility</p:attrName>
                                        </p:attrNameLst>
                                      </p:cBhvr>
                                      <p:to>
                                        <p:strVal val="visible"/>
                                      </p:to>
                                    </p:set>
                                    <p:animEffect transition="in" filter="wipe(down)">
                                      <p:cBhvr>
                                        <p:cTn id="42" dur="1000"/>
                                        <p:tgtEl>
                                          <p:spTgt spid="338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01" grpId="0"/>
      <p:bldP spid="33802" grpId="0"/>
      <p:bldP spid="33803" grpId="0"/>
      <p:bldP spid="9" grpId="0"/>
      <p:bldP spid="10" grpId="0"/>
      <p:bldP spid="11" grpId="0" animBg="1"/>
      <p:bldP spid="12" grpId="0"/>
      <p:bldP spid="184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754" name="Rectangle 2"/>
          <p:cNvSpPr>
            <a:spLocks noGrp="1" noChangeArrowheads="1"/>
          </p:cNvSpPr>
          <p:nvPr>
            <p:ph type="title" sz="quarter" idx="4294967295"/>
          </p:nvPr>
        </p:nvSpPr>
        <p:spPr>
          <a:xfrm>
            <a:off x="1762124" y="261224"/>
            <a:ext cx="6481763" cy="651272"/>
          </a:xfrm>
        </p:spPr>
        <p:txBody>
          <a:bodyPr anchor="t"/>
          <a:lstStyle/>
          <a:p>
            <a:pPr algn="ctr" eaLnBrk="1" hangingPunct="1"/>
            <a:r>
              <a:rPr lang="en-US" altLang="en-US" dirty="0">
                <a:solidFill>
                  <a:srgbClr val="FF0000"/>
                </a:solidFill>
              </a:rPr>
              <a:t>Electrical Principles</a:t>
            </a:r>
            <a:endParaRPr lang="en-US" altLang="en-US" sz="2400" dirty="0">
              <a:solidFill>
                <a:srgbClr val="FF0000"/>
              </a:solidFill>
            </a:endParaRPr>
          </a:p>
        </p:txBody>
      </p:sp>
      <p:graphicFrame>
        <p:nvGraphicFramePr>
          <p:cNvPr id="4174852" name="Object 4"/>
          <p:cNvGraphicFramePr>
            <a:graphicFrameLocks noGrp="1" noChangeAspect="1"/>
          </p:cNvGraphicFramePr>
          <p:nvPr>
            <p:ph sz="quarter" idx="4294967295"/>
            <p:extLst>
              <p:ext uri="{D42A27DB-BD31-4B8C-83A1-F6EECF244321}">
                <p14:modId xmlns:p14="http://schemas.microsoft.com/office/powerpoint/2010/main" val="332719377"/>
              </p:ext>
            </p:extLst>
          </p:nvPr>
        </p:nvGraphicFramePr>
        <p:xfrm>
          <a:off x="2451497" y="1099840"/>
          <a:ext cx="1428750" cy="458390"/>
        </p:xfrm>
        <a:graphic>
          <a:graphicData uri="http://schemas.openxmlformats.org/presentationml/2006/ole">
            <mc:AlternateContent xmlns:mc="http://schemas.openxmlformats.org/markup-compatibility/2006">
              <mc:Choice xmlns:v="urn:schemas-microsoft-com:vml" Requires="v">
                <p:oleObj name="Equation" r:id="rId2" imgW="672808" imgH="215806" progId="Equation.3">
                  <p:embed/>
                </p:oleObj>
              </mc:Choice>
              <mc:Fallback>
                <p:oleObj name="Equation" r:id="rId2" imgW="672808" imgH="215806" progId="Equation.3">
                  <p:embed/>
                  <p:pic>
                    <p:nvPicPr>
                      <p:cNvPr id="4174852"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1497" y="1099840"/>
                        <a:ext cx="1428750" cy="4583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74854" name="Object 6"/>
          <p:cNvGraphicFramePr>
            <a:graphicFrameLocks noGrp="1" noChangeAspect="1"/>
          </p:cNvGraphicFramePr>
          <p:nvPr>
            <p:ph sz="quarter" idx="4294967295"/>
            <p:extLst>
              <p:ext uri="{D42A27DB-BD31-4B8C-83A1-F6EECF244321}">
                <p14:modId xmlns:p14="http://schemas.microsoft.com/office/powerpoint/2010/main" val="352888914"/>
              </p:ext>
            </p:extLst>
          </p:nvPr>
        </p:nvGraphicFramePr>
        <p:xfrm>
          <a:off x="4915138" y="1027780"/>
          <a:ext cx="1219200" cy="609600"/>
        </p:xfrm>
        <a:graphic>
          <a:graphicData uri="http://schemas.openxmlformats.org/presentationml/2006/ole">
            <mc:AlternateContent xmlns:mc="http://schemas.openxmlformats.org/markup-compatibility/2006">
              <mc:Choice xmlns:v="urn:schemas-microsoft-com:vml" Requires="v">
                <p:oleObj name="Equation" r:id="rId4" imgW="787058" imgH="393529" progId="Equation.3">
                  <p:embed/>
                </p:oleObj>
              </mc:Choice>
              <mc:Fallback>
                <p:oleObj name="Equation" r:id="rId4" imgW="787058" imgH="393529" progId="Equation.3">
                  <p:embed/>
                  <p:pic>
                    <p:nvPicPr>
                      <p:cNvPr id="4174854"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15138" y="1027780"/>
                        <a:ext cx="12192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74856" name="Text Box 8"/>
          <p:cNvSpPr txBox="1">
            <a:spLocks noChangeArrowheads="1"/>
          </p:cNvSpPr>
          <p:nvPr/>
        </p:nvSpPr>
        <p:spPr bwMode="auto">
          <a:xfrm>
            <a:off x="1590675" y="1667501"/>
            <a:ext cx="6057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800" b="1" dirty="0">
                <a:solidFill>
                  <a:srgbClr val="0066FF"/>
                </a:solidFill>
                <a:latin typeface="Arial" panose="020B0604020202020204" pitchFamily="34" charset="0"/>
              </a:rPr>
              <a:t>Resonance occurs in a circuit when X</a:t>
            </a:r>
            <a:r>
              <a:rPr lang="en-US" altLang="en-US" sz="1800" b="1" baseline="-25000" dirty="0">
                <a:solidFill>
                  <a:srgbClr val="0066FF"/>
                </a:solidFill>
                <a:latin typeface="Arial" panose="020B0604020202020204" pitchFamily="34" charset="0"/>
              </a:rPr>
              <a:t>L</a:t>
            </a:r>
            <a:r>
              <a:rPr lang="en-US" altLang="en-US" sz="1800" b="1" dirty="0">
                <a:solidFill>
                  <a:srgbClr val="0066FF"/>
                </a:solidFill>
                <a:latin typeface="Arial" panose="020B0604020202020204" pitchFamily="34" charset="0"/>
              </a:rPr>
              <a:t> is equal to X</a:t>
            </a:r>
            <a:r>
              <a:rPr lang="en-US" altLang="en-US" sz="1800" b="1" baseline="-25000" dirty="0">
                <a:solidFill>
                  <a:srgbClr val="0066FF"/>
                </a:solidFill>
              </a:rPr>
              <a:t>C</a:t>
            </a:r>
            <a:r>
              <a:rPr lang="en-US" altLang="en-US" sz="1800" b="1" dirty="0">
                <a:solidFill>
                  <a:srgbClr val="0066FF"/>
                </a:solidFill>
                <a:latin typeface="Arial" panose="020B0604020202020204" pitchFamily="34" charset="0"/>
              </a:rPr>
              <a:t>.</a:t>
            </a:r>
          </a:p>
        </p:txBody>
      </p:sp>
      <p:sp>
        <p:nvSpPr>
          <p:cNvPr id="4174857" name="Text Box 9"/>
          <p:cNvSpPr txBox="1">
            <a:spLocks noChangeArrowheads="1"/>
          </p:cNvSpPr>
          <p:nvPr/>
        </p:nvSpPr>
        <p:spPr bwMode="auto">
          <a:xfrm>
            <a:off x="3462339" y="2490282"/>
            <a:ext cx="17145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algn="ctr" defTabSz="685800">
              <a:spcBef>
                <a:spcPct val="50000"/>
              </a:spcBef>
              <a:buClrTx/>
              <a:buNone/>
            </a:pPr>
            <a:r>
              <a:rPr lang="en-US" altLang="en-US" sz="1800">
                <a:solidFill>
                  <a:srgbClr val="FF0000"/>
                </a:solidFill>
                <a:latin typeface="Arial" panose="020B0604020202020204" pitchFamily="34" charset="0"/>
              </a:rPr>
              <a:t>Therefore…..</a:t>
            </a:r>
          </a:p>
        </p:txBody>
      </p:sp>
      <p:sp>
        <p:nvSpPr>
          <p:cNvPr id="4174858" name="Text Box 10"/>
          <p:cNvSpPr txBox="1">
            <a:spLocks noChangeArrowheads="1"/>
          </p:cNvSpPr>
          <p:nvPr/>
        </p:nvSpPr>
        <p:spPr bwMode="auto">
          <a:xfrm>
            <a:off x="904875" y="2801839"/>
            <a:ext cx="6743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algn="ctr" defTabSz="685800">
              <a:spcBef>
                <a:spcPct val="50000"/>
              </a:spcBef>
              <a:buClrTx/>
              <a:buNone/>
            </a:pPr>
            <a:r>
              <a:rPr lang="en-US" altLang="en-US" sz="1350" dirty="0">
                <a:solidFill>
                  <a:srgbClr val="FF0000"/>
                </a:solidFill>
              </a:rPr>
              <a:t>What we do to the left side of the equation, we must do to the right side, and what we do to the numerator we must do to the denominator, to maintain equality.</a:t>
            </a:r>
            <a:endParaRPr lang="en-US" altLang="en-US" sz="900" dirty="0">
              <a:solidFill>
                <a:srgbClr val="FF0000"/>
              </a:solidFill>
            </a:endParaRPr>
          </a:p>
        </p:txBody>
      </p:sp>
      <p:graphicFrame>
        <p:nvGraphicFramePr>
          <p:cNvPr id="4174863" name="Object 15"/>
          <p:cNvGraphicFramePr>
            <a:graphicFrameLocks noChangeAspect="1"/>
          </p:cNvGraphicFramePr>
          <p:nvPr>
            <p:extLst>
              <p:ext uri="{D42A27DB-BD31-4B8C-83A1-F6EECF244321}">
                <p14:modId xmlns:p14="http://schemas.microsoft.com/office/powerpoint/2010/main" val="3525316534"/>
              </p:ext>
            </p:extLst>
          </p:nvPr>
        </p:nvGraphicFramePr>
        <p:xfrm>
          <a:off x="3313035" y="1743032"/>
          <a:ext cx="1943100" cy="828675"/>
        </p:xfrm>
        <a:graphic>
          <a:graphicData uri="http://schemas.openxmlformats.org/presentationml/2006/ole">
            <mc:AlternateContent xmlns:mc="http://schemas.openxmlformats.org/markup-compatibility/2006">
              <mc:Choice xmlns:v="urn:schemas-microsoft-com:vml" Requires="v">
                <p:oleObj name="Equation" r:id="rId6" imgW="914400" imgH="393700" progId="Equation.3">
                  <p:embed/>
                </p:oleObj>
              </mc:Choice>
              <mc:Fallback>
                <p:oleObj name="Equation" r:id="rId6" imgW="914400" imgH="393700" progId="Equation.3">
                  <p:embed/>
                  <p:pic>
                    <p:nvPicPr>
                      <p:cNvPr id="4174863"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13035" y="1743032"/>
                        <a:ext cx="1943100"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5065" name="Text Box 9"/>
          <p:cNvSpPr txBox="1">
            <a:spLocks noChangeArrowheads="1"/>
          </p:cNvSpPr>
          <p:nvPr/>
        </p:nvSpPr>
        <p:spPr bwMode="auto">
          <a:xfrm>
            <a:off x="5724526" y="2053829"/>
            <a:ext cx="161329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200" dirty="0">
                <a:solidFill>
                  <a:srgbClr val="FF0000"/>
                </a:solidFill>
              </a:rPr>
              <a:t>This is X</a:t>
            </a:r>
            <a:r>
              <a:rPr lang="en-US" altLang="en-US" sz="1200" baseline="-25000" dirty="0">
                <a:solidFill>
                  <a:srgbClr val="FF0000"/>
                </a:solidFill>
              </a:rPr>
              <a:t>L</a:t>
            </a:r>
            <a:r>
              <a:rPr lang="en-US" altLang="en-US" sz="1200" dirty="0">
                <a:solidFill>
                  <a:srgbClr val="FF0000"/>
                </a:solidFill>
              </a:rPr>
              <a:t>=X</a:t>
            </a:r>
            <a:r>
              <a:rPr lang="en-US" altLang="en-US" sz="1200" baseline="-25000" dirty="0">
                <a:solidFill>
                  <a:srgbClr val="FF0000"/>
                </a:solidFill>
              </a:rPr>
              <a:t>C</a:t>
            </a:r>
          </a:p>
        </p:txBody>
      </p:sp>
      <p:sp>
        <p:nvSpPr>
          <p:cNvPr id="45066" name="Text Box 10"/>
          <p:cNvSpPr txBox="1">
            <a:spLocks noChangeArrowheads="1"/>
          </p:cNvSpPr>
          <p:nvPr/>
        </p:nvSpPr>
        <p:spPr bwMode="auto">
          <a:xfrm>
            <a:off x="5559030" y="3249461"/>
            <a:ext cx="2016919"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algn="ctr" defTabSz="685800">
              <a:spcBef>
                <a:spcPct val="50000"/>
              </a:spcBef>
              <a:buClrTx/>
              <a:buNone/>
            </a:pPr>
            <a:r>
              <a:rPr lang="en-US" altLang="en-US" sz="1050" dirty="0" err="1">
                <a:solidFill>
                  <a:srgbClr val="FF0000"/>
                </a:solidFill>
              </a:rPr>
              <a:t>Mulitplied</a:t>
            </a:r>
            <a:r>
              <a:rPr lang="en-US" altLang="en-US" sz="1050" dirty="0">
                <a:solidFill>
                  <a:srgbClr val="FF0000"/>
                </a:solidFill>
              </a:rPr>
              <a:t> both sides by F and divided both sides by 2</a:t>
            </a:r>
            <a:r>
              <a:rPr lang="en-US" altLang="en-US" sz="1050" dirty="0">
                <a:solidFill>
                  <a:srgbClr val="FF0000"/>
                </a:solidFill>
                <a:latin typeface="Symbol" panose="05050102010706020507" pitchFamily="18" charset="2"/>
              </a:rPr>
              <a:t>p</a:t>
            </a:r>
            <a:r>
              <a:rPr lang="en-US" altLang="en-US" sz="1050" dirty="0">
                <a:solidFill>
                  <a:srgbClr val="FF0000"/>
                </a:solidFill>
              </a:rPr>
              <a:t>L</a:t>
            </a:r>
          </a:p>
        </p:txBody>
      </p:sp>
      <p:sp>
        <p:nvSpPr>
          <p:cNvPr id="45067" name="Text Box 11"/>
          <p:cNvSpPr txBox="1">
            <a:spLocks noChangeArrowheads="1"/>
          </p:cNvSpPr>
          <p:nvPr/>
        </p:nvSpPr>
        <p:spPr bwMode="auto">
          <a:xfrm>
            <a:off x="5580460" y="4068366"/>
            <a:ext cx="1901428"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050" dirty="0">
                <a:solidFill>
                  <a:srgbClr val="FF0000"/>
                </a:solidFill>
              </a:rPr>
              <a:t>Multiplied denominator</a:t>
            </a:r>
          </a:p>
        </p:txBody>
      </p:sp>
      <p:sp>
        <p:nvSpPr>
          <p:cNvPr id="45068" name="Text Box 12"/>
          <p:cNvSpPr txBox="1">
            <a:spLocks noChangeArrowheads="1"/>
          </p:cNvSpPr>
          <p:nvPr/>
        </p:nvSpPr>
        <p:spPr bwMode="auto">
          <a:xfrm>
            <a:off x="3117054" y="3272850"/>
            <a:ext cx="83581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2700" dirty="0">
                <a:solidFill>
                  <a:srgbClr val="000066"/>
                </a:solidFill>
              </a:rPr>
              <a:t>F</a:t>
            </a:r>
            <a:r>
              <a:rPr lang="en-US" altLang="en-US" sz="2700" baseline="30000" dirty="0">
                <a:solidFill>
                  <a:srgbClr val="000066"/>
                </a:solidFill>
              </a:rPr>
              <a:t>2</a:t>
            </a:r>
            <a:r>
              <a:rPr lang="en-US" altLang="en-US" sz="2700" dirty="0">
                <a:solidFill>
                  <a:srgbClr val="000066"/>
                </a:solidFill>
              </a:rPr>
              <a:t>=</a:t>
            </a:r>
            <a:endParaRPr lang="en-US" altLang="en-US" sz="2700" dirty="0">
              <a:solidFill>
                <a:srgbClr val="000066"/>
              </a:solidFill>
              <a:latin typeface="Symbol" panose="05050102010706020507" pitchFamily="18" charset="2"/>
            </a:endParaRPr>
          </a:p>
        </p:txBody>
      </p:sp>
      <p:sp>
        <p:nvSpPr>
          <p:cNvPr id="45069" name="Text Box 13"/>
          <p:cNvSpPr txBox="1">
            <a:spLocks noChangeArrowheads="1"/>
          </p:cNvSpPr>
          <p:nvPr/>
        </p:nvSpPr>
        <p:spPr bwMode="auto">
          <a:xfrm>
            <a:off x="3736183" y="3455552"/>
            <a:ext cx="144065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800" dirty="0">
                <a:solidFill>
                  <a:srgbClr val="000066"/>
                </a:solidFill>
              </a:rPr>
              <a:t>(2</a:t>
            </a:r>
            <a:r>
              <a:rPr lang="en-US" altLang="en-US" sz="1800" dirty="0">
                <a:solidFill>
                  <a:srgbClr val="000066"/>
                </a:solidFill>
                <a:latin typeface="Symbol" panose="05050102010706020507" pitchFamily="18" charset="2"/>
              </a:rPr>
              <a:t>p</a:t>
            </a:r>
            <a:r>
              <a:rPr lang="en-US" altLang="en-US" sz="1800" dirty="0">
                <a:solidFill>
                  <a:srgbClr val="000066"/>
                </a:solidFill>
              </a:rPr>
              <a:t>L)(2</a:t>
            </a:r>
            <a:r>
              <a:rPr lang="en-US" altLang="en-US" sz="1800" dirty="0">
                <a:solidFill>
                  <a:srgbClr val="000066"/>
                </a:solidFill>
                <a:latin typeface="Symbol" panose="05050102010706020507" pitchFamily="18" charset="2"/>
              </a:rPr>
              <a:t>p</a:t>
            </a:r>
            <a:r>
              <a:rPr lang="en-US" altLang="en-US" sz="1800" dirty="0">
                <a:solidFill>
                  <a:srgbClr val="000066"/>
                </a:solidFill>
              </a:rPr>
              <a:t>C)</a:t>
            </a:r>
            <a:endParaRPr lang="en-US" altLang="en-US" sz="1800" dirty="0">
              <a:solidFill>
                <a:srgbClr val="000066"/>
              </a:solidFill>
              <a:latin typeface="Symbol" panose="05050102010706020507" pitchFamily="18" charset="2"/>
            </a:endParaRPr>
          </a:p>
        </p:txBody>
      </p:sp>
      <p:sp>
        <p:nvSpPr>
          <p:cNvPr id="45070" name="Line 14"/>
          <p:cNvSpPr>
            <a:spLocks noChangeShapeType="1"/>
          </p:cNvSpPr>
          <p:nvPr/>
        </p:nvSpPr>
        <p:spPr bwMode="auto">
          <a:xfrm>
            <a:off x="3794522" y="3464719"/>
            <a:ext cx="1122759" cy="0"/>
          </a:xfrm>
          <a:prstGeom prst="line">
            <a:avLst/>
          </a:prstGeom>
          <a:noFill/>
          <a:ln w="381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5071" name="Text Box 15"/>
          <p:cNvSpPr txBox="1">
            <a:spLocks noChangeArrowheads="1"/>
          </p:cNvSpPr>
          <p:nvPr/>
        </p:nvSpPr>
        <p:spPr bwMode="auto">
          <a:xfrm>
            <a:off x="4196955" y="3148013"/>
            <a:ext cx="2881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800">
                <a:solidFill>
                  <a:srgbClr val="000066"/>
                </a:solidFill>
              </a:rPr>
              <a:t>1</a:t>
            </a:r>
            <a:endParaRPr lang="en-US" altLang="en-US" sz="1800">
              <a:solidFill>
                <a:srgbClr val="000066"/>
              </a:solidFill>
              <a:latin typeface="Symbol" panose="05050102010706020507" pitchFamily="18" charset="2"/>
            </a:endParaRPr>
          </a:p>
        </p:txBody>
      </p:sp>
      <p:sp>
        <p:nvSpPr>
          <p:cNvPr id="45072" name="Text Box 16"/>
          <p:cNvSpPr txBox="1">
            <a:spLocks noChangeArrowheads="1"/>
          </p:cNvSpPr>
          <p:nvPr/>
        </p:nvSpPr>
        <p:spPr bwMode="auto">
          <a:xfrm>
            <a:off x="3851672" y="4185047"/>
            <a:ext cx="120967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800">
                <a:solidFill>
                  <a:srgbClr val="000066"/>
                </a:solidFill>
              </a:rPr>
              <a:t>(2</a:t>
            </a:r>
            <a:r>
              <a:rPr lang="en-US" altLang="en-US" sz="1800">
                <a:solidFill>
                  <a:srgbClr val="000066"/>
                </a:solidFill>
                <a:latin typeface="Symbol" panose="05050102010706020507" pitchFamily="18" charset="2"/>
              </a:rPr>
              <a:t>p</a:t>
            </a:r>
            <a:r>
              <a:rPr lang="en-US" altLang="en-US" sz="1800">
                <a:solidFill>
                  <a:srgbClr val="000066"/>
                </a:solidFill>
              </a:rPr>
              <a:t>)</a:t>
            </a:r>
            <a:r>
              <a:rPr lang="en-US" altLang="en-US" sz="1800" baseline="30000">
                <a:solidFill>
                  <a:srgbClr val="000066"/>
                </a:solidFill>
              </a:rPr>
              <a:t>2</a:t>
            </a:r>
            <a:r>
              <a:rPr lang="en-US" altLang="en-US" sz="1800">
                <a:solidFill>
                  <a:srgbClr val="000066"/>
                </a:solidFill>
              </a:rPr>
              <a:t>(LC)</a:t>
            </a:r>
            <a:endParaRPr lang="en-US" altLang="en-US" sz="1800">
              <a:solidFill>
                <a:srgbClr val="000066"/>
              </a:solidFill>
              <a:latin typeface="Symbol" panose="05050102010706020507" pitchFamily="18" charset="2"/>
            </a:endParaRPr>
          </a:p>
        </p:txBody>
      </p:sp>
      <p:sp>
        <p:nvSpPr>
          <p:cNvPr id="45073" name="Text Box 17"/>
          <p:cNvSpPr txBox="1">
            <a:spLocks noChangeArrowheads="1"/>
          </p:cNvSpPr>
          <p:nvPr/>
        </p:nvSpPr>
        <p:spPr bwMode="auto">
          <a:xfrm>
            <a:off x="3161111" y="3954067"/>
            <a:ext cx="83581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2700">
                <a:solidFill>
                  <a:srgbClr val="000066"/>
                </a:solidFill>
              </a:rPr>
              <a:t>F</a:t>
            </a:r>
            <a:r>
              <a:rPr lang="en-US" altLang="en-US" sz="2700" baseline="30000">
                <a:solidFill>
                  <a:srgbClr val="000066"/>
                </a:solidFill>
              </a:rPr>
              <a:t>2</a:t>
            </a:r>
            <a:r>
              <a:rPr lang="en-US" altLang="en-US" sz="2700">
                <a:solidFill>
                  <a:srgbClr val="000066"/>
                </a:solidFill>
              </a:rPr>
              <a:t>=</a:t>
            </a:r>
            <a:endParaRPr lang="en-US" altLang="en-US" sz="2700">
              <a:solidFill>
                <a:srgbClr val="000066"/>
              </a:solidFill>
              <a:latin typeface="Symbol" panose="05050102010706020507" pitchFamily="18" charset="2"/>
            </a:endParaRPr>
          </a:p>
        </p:txBody>
      </p:sp>
      <p:sp>
        <p:nvSpPr>
          <p:cNvPr id="45074" name="Line 18"/>
          <p:cNvSpPr>
            <a:spLocks noChangeShapeType="1"/>
          </p:cNvSpPr>
          <p:nvPr/>
        </p:nvSpPr>
        <p:spPr bwMode="auto">
          <a:xfrm>
            <a:off x="3880247" y="4213622"/>
            <a:ext cx="1122759" cy="0"/>
          </a:xfrm>
          <a:prstGeom prst="line">
            <a:avLst/>
          </a:prstGeom>
          <a:noFill/>
          <a:ln w="381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5075" name="Text Box 19"/>
          <p:cNvSpPr txBox="1">
            <a:spLocks noChangeArrowheads="1"/>
          </p:cNvSpPr>
          <p:nvPr/>
        </p:nvSpPr>
        <p:spPr bwMode="auto">
          <a:xfrm>
            <a:off x="4255295" y="3896916"/>
            <a:ext cx="2881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800">
                <a:solidFill>
                  <a:srgbClr val="000066"/>
                </a:solidFill>
              </a:rPr>
              <a:t>1</a:t>
            </a:r>
            <a:endParaRPr lang="en-US" altLang="en-US" sz="1800">
              <a:solidFill>
                <a:srgbClr val="000066"/>
              </a:solidFill>
              <a:latin typeface="Symbol" panose="05050102010706020507" pitchFamily="18" charset="2"/>
            </a:endParaRPr>
          </a:p>
        </p:txBody>
      </p:sp>
      <p:sp>
        <p:nvSpPr>
          <p:cNvPr id="2" name="Slide Number Placeholder 1"/>
          <p:cNvSpPr>
            <a:spLocks noGrp="1"/>
          </p:cNvSpPr>
          <p:nvPr>
            <p:ph type="sldNum" sz="quarter" idx="12"/>
          </p:nvPr>
        </p:nvSpPr>
        <p:spPr/>
        <p:txBody>
          <a:bodyPr/>
          <a:lstStyle/>
          <a:p>
            <a:pPr>
              <a:defRPr/>
            </a:pPr>
            <a:fld id="{0FF59B1D-34AC-407E-8B99-CCC02958B13E}" type="slidenum">
              <a:rPr lang="en-US" altLang="en-US" smtClean="0">
                <a:solidFill>
                  <a:srgbClr val="000066"/>
                </a:solidFill>
              </a:rPr>
              <a:pPr>
                <a:defRPr/>
              </a:pPr>
              <a:t>19</a:t>
            </a:fld>
            <a:endParaRPr lang="en-US" altLang="en-US">
              <a:solidFill>
                <a:srgbClr val="000066"/>
              </a:solidFill>
            </a:endParaRPr>
          </a:p>
        </p:txBody>
      </p:sp>
    </p:spTree>
    <p:extLst>
      <p:ext uri="{BB962C8B-B14F-4D97-AF65-F5344CB8AC3E}">
        <p14:creationId xmlns:p14="http://schemas.microsoft.com/office/powerpoint/2010/main" val="35008308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4174852"/>
                                        </p:tgtEl>
                                        <p:attrNameLst>
                                          <p:attrName>style.visibility</p:attrName>
                                        </p:attrNameLst>
                                      </p:cBhvr>
                                      <p:to>
                                        <p:strVal val="visible"/>
                                      </p:to>
                                    </p:set>
                                    <p:anim calcmode="lin" valueType="num">
                                      <p:cBhvr>
                                        <p:cTn id="7" dur="1000" fill="hold"/>
                                        <p:tgtEl>
                                          <p:spTgt spid="4174852"/>
                                        </p:tgtEl>
                                        <p:attrNameLst>
                                          <p:attrName>ppt_w</p:attrName>
                                        </p:attrNameLst>
                                      </p:cBhvr>
                                      <p:tavLst>
                                        <p:tav tm="0">
                                          <p:val>
                                            <p:fltVal val="0"/>
                                          </p:val>
                                        </p:tav>
                                        <p:tav tm="100000">
                                          <p:val>
                                            <p:strVal val="#ppt_w"/>
                                          </p:val>
                                        </p:tav>
                                      </p:tavLst>
                                    </p:anim>
                                    <p:anim calcmode="lin" valueType="num">
                                      <p:cBhvr>
                                        <p:cTn id="8" dur="1000" fill="hold"/>
                                        <p:tgtEl>
                                          <p:spTgt spid="417485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4174854"/>
                                        </p:tgtEl>
                                        <p:attrNameLst>
                                          <p:attrName>style.visibility</p:attrName>
                                        </p:attrNameLst>
                                      </p:cBhvr>
                                      <p:to>
                                        <p:strVal val="visible"/>
                                      </p:to>
                                    </p:set>
                                    <p:anim calcmode="lin" valueType="num">
                                      <p:cBhvr>
                                        <p:cTn id="11" dur="1000" fill="hold"/>
                                        <p:tgtEl>
                                          <p:spTgt spid="4174854"/>
                                        </p:tgtEl>
                                        <p:attrNameLst>
                                          <p:attrName>ppt_w</p:attrName>
                                        </p:attrNameLst>
                                      </p:cBhvr>
                                      <p:tavLst>
                                        <p:tav tm="0">
                                          <p:val>
                                            <p:fltVal val="0"/>
                                          </p:val>
                                        </p:tav>
                                        <p:tav tm="100000">
                                          <p:val>
                                            <p:strVal val="#ppt_w"/>
                                          </p:val>
                                        </p:tav>
                                      </p:tavLst>
                                    </p:anim>
                                    <p:anim calcmode="lin" valueType="num">
                                      <p:cBhvr>
                                        <p:cTn id="12" dur="1000" fill="hold"/>
                                        <p:tgtEl>
                                          <p:spTgt spid="4174854"/>
                                        </p:tgtEl>
                                        <p:attrNameLst>
                                          <p:attrName>ppt_h</p:attrName>
                                        </p:attrNameLst>
                                      </p:cBhvr>
                                      <p:tavLst>
                                        <p:tav tm="0">
                                          <p:val>
                                            <p:fltVal val="0"/>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4174856"/>
                                        </p:tgtEl>
                                        <p:attrNameLst>
                                          <p:attrName>style.visibility</p:attrName>
                                        </p:attrNameLst>
                                      </p:cBhvr>
                                      <p:to>
                                        <p:strVal val="visible"/>
                                      </p:to>
                                    </p:set>
                                    <p:anim calcmode="lin" valueType="num">
                                      <p:cBhvr>
                                        <p:cTn id="17" dur="1000" fill="hold"/>
                                        <p:tgtEl>
                                          <p:spTgt spid="4174856"/>
                                        </p:tgtEl>
                                        <p:attrNameLst>
                                          <p:attrName>ppt_w</p:attrName>
                                        </p:attrNameLst>
                                      </p:cBhvr>
                                      <p:tavLst>
                                        <p:tav tm="0">
                                          <p:val>
                                            <p:fltVal val="0"/>
                                          </p:val>
                                        </p:tav>
                                        <p:tav tm="100000">
                                          <p:val>
                                            <p:strVal val="#ppt_w"/>
                                          </p:val>
                                        </p:tav>
                                      </p:tavLst>
                                    </p:anim>
                                    <p:anim calcmode="lin" valueType="num">
                                      <p:cBhvr>
                                        <p:cTn id="18" dur="1000" fill="hold"/>
                                        <p:tgtEl>
                                          <p:spTgt spid="4174856"/>
                                        </p:tgtEl>
                                        <p:attrNameLst>
                                          <p:attrName>ppt_h</p:attrName>
                                        </p:attrNameLst>
                                      </p:cBhvr>
                                      <p:tavLst>
                                        <p:tav tm="0">
                                          <p:val>
                                            <p:fltVal val="0"/>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53" presetClass="exit" presetSubtype="0" fill="hold" nodeType="clickEffect">
                                  <p:stCondLst>
                                    <p:cond delay="0"/>
                                  </p:stCondLst>
                                  <p:childTnLst>
                                    <p:anim calcmode="lin" valueType="num">
                                      <p:cBhvr>
                                        <p:cTn id="22" dur="1000"/>
                                        <p:tgtEl>
                                          <p:spTgt spid="4174856"/>
                                        </p:tgtEl>
                                        <p:attrNameLst>
                                          <p:attrName>ppt_w</p:attrName>
                                        </p:attrNameLst>
                                      </p:cBhvr>
                                      <p:tavLst>
                                        <p:tav tm="0">
                                          <p:val>
                                            <p:strVal val="ppt_w"/>
                                          </p:val>
                                        </p:tav>
                                        <p:tav tm="100000">
                                          <p:val>
                                            <p:fltVal val="0"/>
                                          </p:val>
                                        </p:tav>
                                      </p:tavLst>
                                    </p:anim>
                                    <p:anim calcmode="lin" valueType="num">
                                      <p:cBhvr>
                                        <p:cTn id="23" dur="1000"/>
                                        <p:tgtEl>
                                          <p:spTgt spid="4174856"/>
                                        </p:tgtEl>
                                        <p:attrNameLst>
                                          <p:attrName>ppt_h</p:attrName>
                                        </p:attrNameLst>
                                      </p:cBhvr>
                                      <p:tavLst>
                                        <p:tav tm="0">
                                          <p:val>
                                            <p:strVal val="ppt_h"/>
                                          </p:val>
                                        </p:tav>
                                        <p:tav tm="100000">
                                          <p:val>
                                            <p:fltVal val="0"/>
                                          </p:val>
                                        </p:tav>
                                      </p:tavLst>
                                    </p:anim>
                                    <p:animEffect transition="out" filter="fade">
                                      <p:cBhvr>
                                        <p:cTn id="24" dur="1000"/>
                                        <p:tgtEl>
                                          <p:spTgt spid="4174856"/>
                                        </p:tgtEl>
                                      </p:cBhvr>
                                    </p:animEffect>
                                    <p:set>
                                      <p:cBhvr>
                                        <p:cTn id="25" dur="1" fill="hold">
                                          <p:stCondLst>
                                            <p:cond delay="999"/>
                                          </p:stCondLst>
                                        </p:cTn>
                                        <p:tgtEl>
                                          <p:spTgt spid="4174856"/>
                                        </p:tgtEl>
                                        <p:attrNameLst>
                                          <p:attrName>style.visibility</p:attrName>
                                        </p:attrNameLst>
                                      </p:cBhvr>
                                      <p:to>
                                        <p:strVal val="hidden"/>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23" presetClass="entr" presetSubtype="16" fill="hold" nodeType="clickEffect">
                                  <p:stCondLst>
                                    <p:cond delay="0"/>
                                  </p:stCondLst>
                                  <p:childTnLst>
                                    <p:set>
                                      <p:cBhvr>
                                        <p:cTn id="29" dur="1" fill="hold">
                                          <p:stCondLst>
                                            <p:cond delay="0"/>
                                          </p:stCondLst>
                                        </p:cTn>
                                        <p:tgtEl>
                                          <p:spTgt spid="4174863"/>
                                        </p:tgtEl>
                                        <p:attrNameLst>
                                          <p:attrName>style.visibility</p:attrName>
                                        </p:attrNameLst>
                                      </p:cBhvr>
                                      <p:to>
                                        <p:strVal val="visible"/>
                                      </p:to>
                                    </p:set>
                                    <p:anim calcmode="lin" valueType="num">
                                      <p:cBhvr>
                                        <p:cTn id="30" dur="1000" fill="hold"/>
                                        <p:tgtEl>
                                          <p:spTgt spid="4174863"/>
                                        </p:tgtEl>
                                        <p:attrNameLst>
                                          <p:attrName>ppt_w</p:attrName>
                                        </p:attrNameLst>
                                      </p:cBhvr>
                                      <p:tavLst>
                                        <p:tav tm="0">
                                          <p:val>
                                            <p:fltVal val="0"/>
                                          </p:val>
                                        </p:tav>
                                        <p:tav tm="100000">
                                          <p:val>
                                            <p:strVal val="#ppt_w"/>
                                          </p:val>
                                        </p:tav>
                                      </p:tavLst>
                                    </p:anim>
                                    <p:anim calcmode="lin" valueType="num">
                                      <p:cBhvr>
                                        <p:cTn id="31" dur="1000" fill="hold"/>
                                        <p:tgtEl>
                                          <p:spTgt spid="4174863"/>
                                        </p:tgtEl>
                                        <p:attrNameLst>
                                          <p:attrName>ppt_h</p:attrName>
                                        </p:attrNameLst>
                                      </p:cBhvr>
                                      <p:tavLst>
                                        <p:tav tm="0">
                                          <p:val>
                                            <p:fltVal val="0"/>
                                          </p:val>
                                        </p:tav>
                                        <p:tav tm="100000">
                                          <p:val>
                                            <p:strVal val="#ppt_h"/>
                                          </p:val>
                                        </p:tav>
                                      </p:tavLst>
                                    </p:anim>
                                  </p:childTnLst>
                                </p:cTn>
                              </p:par>
                            </p:childTnLst>
                          </p:cTn>
                        </p:par>
                        <p:par>
                          <p:cTn id="32" fill="hold" nodeType="withGroup">
                            <p:stCondLst>
                              <p:cond delay="1000"/>
                            </p:stCondLst>
                            <p:childTnLst>
                              <p:par>
                                <p:cTn id="33" presetID="22" presetClass="entr" presetSubtype="2" fill="hold" grpId="0" nodeType="afterEffect">
                                  <p:stCondLst>
                                    <p:cond delay="0"/>
                                  </p:stCondLst>
                                  <p:childTnLst>
                                    <p:set>
                                      <p:cBhvr>
                                        <p:cTn id="34" dur="1" fill="hold">
                                          <p:stCondLst>
                                            <p:cond delay="0"/>
                                          </p:stCondLst>
                                        </p:cTn>
                                        <p:tgtEl>
                                          <p:spTgt spid="45065"/>
                                        </p:tgtEl>
                                        <p:attrNameLst>
                                          <p:attrName>style.visibility</p:attrName>
                                        </p:attrNameLst>
                                      </p:cBhvr>
                                      <p:to>
                                        <p:strVal val="visible"/>
                                      </p:to>
                                    </p:set>
                                    <p:animEffect transition="in" filter="wipe(right)">
                                      <p:cBhvr>
                                        <p:cTn id="35" dur="1000"/>
                                        <p:tgtEl>
                                          <p:spTgt spid="45065"/>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3" presetClass="entr" presetSubtype="16" fill="hold" grpId="0" nodeType="clickEffect">
                                  <p:stCondLst>
                                    <p:cond delay="0"/>
                                  </p:stCondLst>
                                  <p:childTnLst>
                                    <p:set>
                                      <p:cBhvr>
                                        <p:cTn id="39" dur="1" fill="hold">
                                          <p:stCondLst>
                                            <p:cond delay="0"/>
                                          </p:stCondLst>
                                        </p:cTn>
                                        <p:tgtEl>
                                          <p:spTgt spid="4174857"/>
                                        </p:tgtEl>
                                        <p:attrNameLst>
                                          <p:attrName>style.visibility</p:attrName>
                                        </p:attrNameLst>
                                      </p:cBhvr>
                                      <p:to>
                                        <p:strVal val="visible"/>
                                      </p:to>
                                    </p:set>
                                    <p:anim calcmode="lin" valueType="num">
                                      <p:cBhvr>
                                        <p:cTn id="40" dur="1000" fill="hold"/>
                                        <p:tgtEl>
                                          <p:spTgt spid="4174857"/>
                                        </p:tgtEl>
                                        <p:attrNameLst>
                                          <p:attrName>ppt_w</p:attrName>
                                        </p:attrNameLst>
                                      </p:cBhvr>
                                      <p:tavLst>
                                        <p:tav tm="0">
                                          <p:val>
                                            <p:fltVal val="0"/>
                                          </p:val>
                                        </p:tav>
                                        <p:tav tm="100000">
                                          <p:val>
                                            <p:strVal val="#ppt_w"/>
                                          </p:val>
                                        </p:tav>
                                      </p:tavLst>
                                    </p:anim>
                                    <p:anim calcmode="lin" valueType="num">
                                      <p:cBhvr>
                                        <p:cTn id="41" dur="1000" fill="hold"/>
                                        <p:tgtEl>
                                          <p:spTgt spid="4174857"/>
                                        </p:tgtEl>
                                        <p:attrNameLst>
                                          <p:attrName>ppt_h</p:attrName>
                                        </p:attrNameLst>
                                      </p:cBhvr>
                                      <p:tavLst>
                                        <p:tav tm="0">
                                          <p:val>
                                            <p:fltVal val="0"/>
                                          </p:val>
                                        </p:tav>
                                        <p:tav tm="100000">
                                          <p:val>
                                            <p:strVal val="#ppt_h"/>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53" presetClass="exit" presetSubtype="0" fill="hold" grpId="1" nodeType="clickEffect">
                                  <p:stCondLst>
                                    <p:cond delay="0"/>
                                  </p:stCondLst>
                                  <p:childTnLst>
                                    <p:anim calcmode="lin" valueType="num">
                                      <p:cBhvr>
                                        <p:cTn id="45" dur="1000"/>
                                        <p:tgtEl>
                                          <p:spTgt spid="4174857"/>
                                        </p:tgtEl>
                                        <p:attrNameLst>
                                          <p:attrName>ppt_w</p:attrName>
                                        </p:attrNameLst>
                                      </p:cBhvr>
                                      <p:tavLst>
                                        <p:tav tm="0">
                                          <p:val>
                                            <p:strVal val="ppt_w"/>
                                          </p:val>
                                        </p:tav>
                                        <p:tav tm="100000">
                                          <p:val>
                                            <p:fltVal val="0"/>
                                          </p:val>
                                        </p:tav>
                                      </p:tavLst>
                                    </p:anim>
                                    <p:anim calcmode="lin" valueType="num">
                                      <p:cBhvr>
                                        <p:cTn id="46" dur="1000"/>
                                        <p:tgtEl>
                                          <p:spTgt spid="4174857"/>
                                        </p:tgtEl>
                                        <p:attrNameLst>
                                          <p:attrName>ppt_h</p:attrName>
                                        </p:attrNameLst>
                                      </p:cBhvr>
                                      <p:tavLst>
                                        <p:tav tm="0">
                                          <p:val>
                                            <p:strVal val="ppt_h"/>
                                          </p:val>
                                        </p:tav>
                                        <p:tav tm="100000">
                                          <p:val>
                                            <p:fltVal val="0"/>
                                          </p:val>
                                        </p:tav>
                                      </p:tavLst>
                                    </p:anim>
                                    <p:animEffect transition="out" filter="fade">
                                      <p:cBhvr>
                                        <p:cTn id="47" dur="1000"/>
                                        <p:tgtEl>
                                          <p:spTgt spid="4174857"/>
                                        </p:tgtEl>
                                      </p:cBhvr>
                                    </p:animEffect>
                                    <p:set>
                                      <p:cBhvr>
                                        <p:cTn id="48" dur="1" fill="hold">
                                          <p:stCondLst>
                                            <p:cond delay="999"/>
                                          </p:stCondLst>
                                        </p:cTn>
                                        <p:tgtEl>
                                          <p:spTgt spid="4174857"/>
                                        </p:tgtEl>
                                        <p:attrNameLst>
                                          <p:attrName>style.visibility</p:attrName>
                                        </p:attrNameLst>
                                      </p:cBhvr>
                                      <p:to>
                                        <p:strVal val="hidden"/>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23" presetClass="entr" presetSubtype="16" fill="hold" grpId="0" nodeType="clickEffect">
                                  <p:stCondLst>
                                    <p:cond delay="0"/>
                                  </p:stCondLst>
                                  <p:childTnLst>
                                    <p:set>
                                      <p:cBhvr>
                                        <p:cTn id="52" dur="1" fill="hold">
                                          <p:stCondLst>
                                            <p:cond delay="0"/>
                                          </p:stCondLst>
                                        </p:cTn>
                                        <p:tgtEl>
                                          <p:spTgt spid="4174858"/>
                                        </p:tgtEl>
                                        <p:attrNameLst>
                                          <p:attrName>style.visibility</p:attrName>
                                        </p:attrNameLst>
                                      </p:cBhvr>
                                      <p:to>
                                        <p:strVal val="visible"/>
                                      </p:to>
                                    </p:set>
                                    <p:anim calcmode="lin" valueType="num">
                                      <p:cBhvr>
                                        <p:cTn id="53" dur="1000" fill="hold"/>
                                        <p:tgtEl>
                                          <p:spTgt spid="4174858"/>
                                        </p:tgtEl>
                                        <p:attrNameLst>
                                          <p:attrName>ppt_w</p:attrName>
                                        </p:attrNameLst>
                                      </p:cBhvr>
                                      <p:tavLst>
                                        <p:tav tm="0">
                                          <p:val>
                                            <p:fltVal val="0"/>
                                          </p:val>
                                        </p:tav>
                                        <p:tav tm="100000">
                                          <p:val>
                                            <p:strVal val="#ppt_w"/>
                                          </p:val>
                                        </p:tav>
                                      </p:tavLst>
                                    </p:anim>
                                    <p:anim calcmode="lin" valueType="num">
                                      <p:cBhvr>
                                        <p:cTn id="54" dur="1000" fill="hold"/>
                                        <p:tgtEl>
                                          <p:spTgt spid="4174858"/>
                                        </p:tgtEl>
                                        <p:attrNameLst>
                                          <p:attrName>ppt_h</p:attrName>
                                        </p:attrNameLst>
                                      </p:cBhvr>
                                      <p:tavLst>
                                        <p:tav tm="0">
                                          <p:val>
                                            <p:fltVal val="0"/>
                                          </p:val>
                                        </p:tav>
                                        <p:tav tm="100000">
                                          <p:val>
                                            <p:strVal val="#ppt_h"/>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53" presetClass="exit" presetSubtype="0" fill="hold" grpId="1" nodeType="clickEffect">
                                  <p:stCondLst>
                                    <p:cond delay="0"/>
                                  </p:stCondLst>
                                  <p:childTnLst>
                                    <p:anim calcmode="lin" valueType="num">
                                      <p:cBhvr>
                                        <p:cTn id="58" dur="1000"/>
                                        <p:tgtEl>
                                          <p:spTgt spid="4174858"/>
                                        </p:tgtEl>
                                        <p:attrNameLst>
                                          <p:attrName>ppt_w</p:attrName>
                                        </p:attrNameLst>
                                      </p:cBhvr>
                                      <p:tavLst>
                                        <p:tav tm="0">
                                          <p:val>
                                            <p:strVal val="ppt_w"/>
                                          </p:val>
                                        </p:tav>
                                        <p:tav tm="100000">
                                          <p:val>
                                            <p:fltVal val="0"/>
                                          </p:val>
                                        </p:tav>
                                      </p:tavLst>
                                    </p:anim>
                                    <p:anim calcmode="lin" valueType="num">
                                      <p:cBhvr>
                                        <p:cTn id="59" dur="1000"/>
                                        <p:tgtEl>
                                          <p:spTgt spid="4174858"/>
                                        </p:tgtEl>
                                        <p:attrNameLst>
                                          <p:attrName>ppt_h</p:attrName>
                                        </p:attrNameLst>
                                      </p:cBhvr>
                                      <p:tavLst>
                                        <p:tav tm="0">
                                          <p:val>
                                            <p:strVal val="ppt_h"/>
                                          </p:val>
                                        </p:tav>
                                        <p:tav tm="100000">
                                          <p:val>
                                            <p:fltVal val="0"/>
                                          </p:val>
                                        </p:tav>
                                      </p:tavLst>
                                    </p:anim>
                                    <p:animEffect transition="out" filter="fade">
                                      <p:cBhvr>
                                        <p:cTn id="60" dur="1000"/>
                                        <p:tgtEl>
                                          <p:spTgt spid="4174858"/>
                                        </p:tgtEl>
                                      </p:cBhvr>
                                    </p:animEffect>
                                    <p:set>
                                      <p:cBhvr>
                                        <p:cTn id="61" dur="1" fill="hold">
                                          <p:stCondLst>
                                            <p:cond delay="999"/>
                                          </p:stCondLst>
                                        </p:cTn>
                                        <p:tgtEl>
                                          <p:spTgt spid="4174858"/>
                                        </p:tgtEl>
                                        <p:attrNameLst>
                                          <p:attrName>style.visibility</p:attrName>
                                        </p:attrNameLst>
                                      </p:cBhvr>
                                      <p:to>
                                        <p:strVal val="hidden"/>
                                      </p:to>
                                    </p:set>
                                  </p:childTnLst>
                                </p:cTn>
                              </p:par>
                            </p:childTnLst>
                          </p:cTn>
                        </p:par>
                      </p:childTnLst>
                    </p:cTn>
                  </p:par>
                  <p:par>
                    <p:cTn id="62" fill="hold" nodeType="clickPar">
                      <p:stCondLst>
                        <p:cond delay="indefinite"/>
                      </p:stCondLst>
                      <p:childTnLst>
                        <p:par>
                          <p:cTn id="63" fill="hold" nodeType="withGroup">
                            <p:stCondLst>
                              <p:cond delay="0"/>
                            </p:stCondLst>
                            <p:childTnLst>
                              <p:par>
                                <p:cTn id="64" presetID="23" presetClass="entr" presetSubtype="16" fill="hold" grpId="0" nodeType="clickEffect">
                                  <p:stCondLst>
                                    <p:cond delay="0"/>
                                  </p:stCondLst>
                                  <p:childTnLst>
                                    <p:set>
                                      <p:cBhvr>
                                        <p:cTn id="65" dur="1" fill="hold">
                                          <p:stCondLst>
                                            <p:cond delay="0"/>
                                          </p:stCondLst>
                                        </p:cTn>
                                        <p:tgtEl>
                                          <p:spTgt spid="45068"/>
                                        </p:tgtEl>
                                        <p:attrNameLst>
                                          <p:attrName>style.visibility</p:attrName>
                                        </p:attrNameLst>
                                      </p:cBhvr>
                                      <p:to>
                                        <p:strVal val="visible"/>
                                      </p:to>
                                    </p:set>
                                    <p:anim calcmode="lin" valueType="num">
                                      <p:cBhvr>
                                        <p:cTn id="66" dur="1000" fill="hold"/>
                                        <p:tgtEl>
                                          <p:spTgt spid="45068"/>
                                        </p:tgtEl>
                                        <p:attrNameLst>
                                          <p:attrName>ppt_w</p:attrName>
                                        </p:attrNameLst>
                                      </p:cBhvr>
                                      <p:tavLst>
                                        <p:tav tm="0">
                                          <p:val>
                                            <p:fltVal val="0"/>
                                          </p:val>
                                        </p:tav>
                                        <p:tav tm="100000">
                                          <p:val>
                                            <p:strVal val="#ppt_w"/>
                                          </p:val>
                                        </p:tav>
                                      </p:tavLst>
                                    </p:anim>
                                    <p:anim calcmode="lin" valueType="num">
                                      <p:cBhvr>
                                        <p:cTn id="67" dur="1000" fill="hold"/>
                                        <p:tgtEl>
                                          <p:spTgt spid="45068"/>
                                        </p:tgtEl>
                                        <p:attrNameLst>
                                          <p:attrName>ppt_h</p:attrName>
                                        </p:attrNameLst>
                                      </p:cBhvr>
                                      <p:tavLst>
                                        <p:tav tm="0">
                                          <p:val>
                                            <p:fltVal val="0"/>
                                          </p:val>
                                        </p:tav>
                                        <p:tav tm="100000">
                                          <p:val>
                                            <p:strVal val="#ppt_h"/>
                                          </p:val>
                                        </p:tav>
                                      </p:tavLst>
                                    </p:anim>
                                  </p:childTnLst>
                                </p:cTn>
                              </p:par>
                              <p:par>
                                <p:cTn id="68" presetID="23" presetClass="entr" presetSubtype="16" fill="hold" grpId="0" nodeType="withEffect">
                                  <p:stCondLst>
                                    <p:cond delay="0"/>
                                  </p:stCondLst>
                                  <p:childTnLst>
                                    <p:set>
                                      <p:cBhvr>
                                        <p:cTn id="69" dur="1" fill="hold">
                                          <p:stCondLst>
                                            <p:cond delay="0"/>
                                          </p:stCondLst>
                                        </p:cTn>
                                        <p:tgtEl>
                                          <p:spTgt spid="45069"/>
                                        </p:tgtEl>
                                        <p:attrNameLst>
                                          <p:attrName>style.visibility</p:attrName>
                                        </p:attrNameLst>
                                      </p:cBhvr>
                                      <p:to>
                                        <p:strVal val="visible"/>
                                      </p:to>
                                    </p:set>
                                    <p:anim calcmode="lin" valueType="num">
                                      <p:cBhvr>
                                        <p:cTn id="70" dur="1000" fill="hold"/>
                                        <p:tgtEl>
                                          <p:spTgt spid="45069"/>
                                        </p:tgtEl>
                                        <p:attrNameLst>
                                          <p:attrName>ppt_w</p:attrName>
                                        </p:attrNameLst>
                                      </p:cBhvr>
                                      <p:tavLst>
                                        <p:tav tm="0">
                                          <p:val>
                                            <p:fltVal val="0"/>
                                          </p:val>
                                        </p:tav>
                                        <p:tav tm="100000">
                                          <p:val>
                                            <p:strVal val="#ppt_w"/>
                                          </p:val>
                                        </p:tav>
                                      </p:tavLst>
                                    </p:anim>
                                    <p:anim calcmode="lin" valueType="num">
                                      <p:cBhvr>
                                        <p:cTn id="71" dur="1000" fill="hold"/>
                                        <p:tgtEl>
                                          <p:spTgt spid="45069"/>
                                        </p:tgtEl>
                                        <p:attrNameLst>
                                          <p:attrName>ppt_h</p:attrName>
                                        </p:attrNameLst>
                                      </p:cBhvr>
                                      <p:tavLst>
                                        <p:tav tm="0">
                                          <p:val>
                                            <p:fltVal val="0"/>
                                          </p:val>
                                        </p:tav>
                                        <p:tav tm="100000">
                                          <p:val>
                                            <p:strVal val="#ppt_h"/>
                                          </p:val>
                                        </p:tav>
                                      </p:tavLst>
                                    </p:anim>
                                  </p:childTnLst>
                                </p:cTn>
                              </p:par>
                              <p:par>
                                <p:cTn id="72" presetID="23" presetClass="entr" presetSubtype="16" fill="hold" grpId="0" nodeType="withEffect">
                                  <p:stCondLst>
                                    <p:cond delay="0"/>
                                  </p:stCondLst>
                                  <p:childTnLst>
                                    <p:set>
                                      <p:cBhvr>
                                        <p:cTn id="73" dur="1" fill="hold">
                                          <p:stCondLst>
                                            <p:cond delay="0"/>
                                          </p:stCondLst>
                                        </p:cTn>
                                        <p:tgtEl>
                                          <p:spTgt spid="45070"/>
                                        </p:tgtEl>
                                        <p:attrNameLst>
                                          <p:attrName>style.visibility</p:attrName>
                                        </p:attrNameLst>
                                      </p:cBhvr>
                                      <p:to>
                                        <p:strVal val="visible"/>
                                      </p:to>
                                    </p:set>
                                    <p:anim calcmode="lin" valueType="num">
                                      <p:cBhvr>
                                        <p:cTn id="74" dur="1000" fill="hold"/>
                                        <p:tgtEl>
                                          <p:spTgt spid="45070"/>
                                        </p:tgtEl>
                                        <p:attrNameLst>
                                          <p:attrName>ppt_w</p:attrName>
                                        </p:attrNameLst>
                                      </p:cBhvr>
                                      <p:tavLst>
                                        <p:tav tm="0">
                                          <p:val>
                                            <p:fltVal val="0"/>
                                          </p:val>
                                        </p:tav>
                                        <p:tav tm="100000">
                                          <p:val>
                                            <p:strVal val="#ppt_w"/>
                                          </p:val>
                                        </p:tav>
                                      </p:tavLst>
                                    </p:anim>
                                    <p:anim calcmode="lin" valueType="num">
                                      <p:cBhvr>
                                        <p:cTn id="75" dur="1000" fill="hold"/>
                                        <p:tgtEl>
                                          <p:spTgt spid="45070"/>
                                        </p:tgtEl>
                                        <p:attrNameLst>
                                          <p:attrName>ppt_h</p:attrName>
                                        </p:attrNameLst>
                                      </p:cBhvr>
                                      <p:tavLst>
                                        <p:tav tm="0">
                                          <p:val>
                                            <p:fltVal val="0"/>
                                          </p:val>
                                        </p:tav>
                                        <p:tav tm="100000">
                                          <p:val>
                                            <p:strVal val="#ppt_h"/>
                                          </p:val>
                                        </p:tav>
                                      </p:tavLst>
                                    </p:anim>
                                  </p:childTnLst>
                                </p:cTn>
                              </p:par>
                              <p:par>
                                <p:cTn id="76" presetID="23" presetClass="entr" presetSubtype="16" fill="hold" grpId="0" nodeType="withEffect">
                                  <p:stCondLst>
                                    <p:cond delay="0"/>
                                  </p:stCondLst>
                                  <p:childTnLst>
                                    <p:set>
                                      <p:cBhvr>
                                        <p:cTn id="77" dur="1" fill="hold">
                                          <p:stCondLst>
                                            <p:cond delay="0"/>
                                          </p:stCondLst>
                                        </p:cTn>
                                        <p:tgtEl>
                                          <p:spTgt spid="45071"/>
                                        </p:tgtEl>
                                        <p:attrNameLst>
                                          <p:attrName>style.visibility</p:attrName>
                                        </p:attrNameLst>
                                      </p:cBhvr>
                                      <p:to>
                                        <p:strVal val="visible"/>
                                      </p:to>
                                    </p:set>
                                    <p:anim calcmode="lin" valueType="num">
                                      <p:cBhvr>
                                        <p:cTn id="78" dur="1000" fill="hold"/>
                                        <p:tgtEl>
                                          <p:spTgt spid="45071"/>
                                        </p:tgtEl>
                                        <p:attrNameLst>
                                          <p:attrName>ppt_w</p:attrName>
                                        </p:attrNameLst>
                                      </p:cBhvr>
                                      <p:tavLst>
                                        <p:tav tm="0">
                                          <p:val>
                                            <p:fltVal val="0"/>
                                          </p:val>
                                        </p:tav>
                                        <p:tav tm="100000">
                                          <p:val>
                                            <p:strVal val="#ppt_w"/>
                                          </p:val>
                                        </p:tav>
                                      </p:tavLst>
                                    </p:anim>
                                    <p:anim calcmode="lin" valueType="num">
                                      <p:cBhvr>
                                        <p:cTn id="79" dur="1000" fill="hold"/>
                                        <p:tgtEl>
                                          <p:spTgt spid="45071"/>
                                        </p:tgtEl>
                                        <p:attrNameLst>
                                          <p:attrName>ppt_h</p:attrName>
                                        </p:attrNameLst>
                                      </p:cBhvr>
                                      <p:tavLst>
                                        <p:tav tm="0">
                                          <p:val>
                                            <p:fltVal val="0"/>
                                          </p:val>
                                        </p:tav>
                                        <p:tav tm="100000">
                                          <p:val>
                                            <p:strVal val="#ppt_h"/>
                                          </p:val>
                                        </p:tav>
                                      </p:tavLst>
                                    </p:anim>
                                  </p:childTnLst>
                                </p:cTn>
                              </p:par>
                            </p:childTnLst>
                          </p:cTn>
                        </p:par>
                        <p:par>
                          <p:cTn id="80" fill="hold" nodeType="withGroup">
                            <p:stCondLst>
                              <p:cond delay="1000"/>
                            </p:stCondLst>
                            <p:childTnLst>
                              <p:par>
                                <p:cTn id="81" presetID="22" presetClass="entr" presetSubtype="2" fill="hold" grpId="0" nodeType="afterEffect">
                                  <p:stCondLst>
                                    <p:cond delay="0"/>
                                  </p:stCondLst>
                                  <p:childTnLst>
                                    <p:set>
                                      <p:cBhvr>
                                        <p:cTn id="82" dur="1" fill="hold">
                                          <p:stCondLst>
                                            <p:cond delay="0"/>
                                          </p:stCondLst>
                                        </p:cTn>
                                        <p:tgtEl>
                                          <p:spTgt spid="45066"/>
                                        </p:tgtEl>
                                        <p:attrNameLst>
                                          <p:attrName>style.visibility</p:attrName>
                                        </p:attrNameLst>
                                      </p:cBhvr>
                                      <p:to>
                                        <p:strVal val="visible"/>
                                      </p:to>
                                    </p:set>
                                    <p:animEffect transition="in" filter="wipe(right)">
                                      <p:cBhvr>
                                        <p:cTn id="83" dur="1000"/>
                                        <p:tgtEl>
                                          <p:spTgt spid="45066"/>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23" presetClass="entr" presetSubtype="16" fill="hold" grpId="0" nodeType="clickEffect">
                                  <p:stCondLst>
                                    <p:cond delay="0"/>
                                  </p:stCondLst>
                                  <p:childTnLst>
                                    <p:set>
                                      <p:cBhvr>
                                        <p:cTn id="87" dur="1" fill="hold">
                                          <p:stCondLst>
                                            <p:cond delay="0"/>
                                          </p:stCondLst>
                                        </p:cTn>
                                        <p:tgtEl>
                                          <p:spTgt spid="45073"/>
                                        </p:tgtEl>
                                        <p:attrNameLst>
                                          <p:attrName>style.visibility</p:attrName>
                                        </p:attrNameLst>
                                      </p:cBhvr>
                                      <p:to>
                                        <p:strVal val="visible"/>
                                      </p:to>
                                    </p:set>
                                    <p:anim calcmode="lin" valueType="num">
                                      <p:cBhvr>
                                        <p:cTn id="88" dur="1000" fill="hold"/>
                                        <p:tgtEl>
                                          <p:spTgt spid="45073"/>
                                        </p:tgtEl>
                                        <p:attrNameLst>
                                          <p:attrName>ppt_w</p:attrName>
                                        </p:attrNameLst>
                                      </p:cBhvr>
                                      <p:tavLst>
                                        <p:tav tm="0">
                                          <p:val>
                                            <p:fltVal val="0"/>
                                          </p:val>
                                        </p:tav>
                                        <p:tav tm="100000">
                                          <p:val>
                                            <p:strVal val="#ppt_w"/>
                                          </p:val>
                                        </p:tav>
                                      </p:tavLst>
                                    </p:anim>
                                    <p:anim calcmode="lin" valueType="num">
                                      <p:cBhvr>
                                        <p:cTn id="89" dur="1000" fill="hold"/>
                                        <p:tgtEl>
                                          <p:spTgt spid="45073"/>
                                        </p:tgtEl>
                                        <p:attrNameLst>
                                          <p:attrName>ppt_h</p:attrName>
                                        </p:attrNameLst>
                                      </p:cBhvr>
                                      <p:tavLst>
                                        <p:tav tm="0">
                                          <p:val>
                                            <p:fltVal val="0"/>
                                          </p:val>
                                        </p:tav>
                                        <p:tav tm="100000">
                                          <p:val>
                                            <p:strVal val="#ppt_h"/>
                                          </p:val>
                                        </p:tav>
                                      </p:tavLst>
                                    </p:anim>
                                  </p:childTnLst>
                                </p:cTn>
                              </p:par>
                              <p:par>
                                <p:cTn id="90" presetID="23" presetClass="entr" presetSubtype="16" fill="hold" grpId="0" nodeType="withEffect">
                                  <p:stCondLst>
                                    <p:cond delay="0"/>
                                  </p:stCondLst>
                                  <p:childTnLst>
                                    <p:set>
                                      <p:cBhvr>
                                        <p:cTn id="91" dur="1" fill="hold">
                                          <p:stCondLst>
                                            <p:cond delay="0"/>
                                          </p:stCondLst>
                                        </p:cTn>
                                        <p:tgtEl>
                                          <p:spTgt spid="45072"/>
                                        </p:tgtEl>
                                        <p:attrNameLst>
                                          <p:attrName>style.visibility</p:attrName>
                                        </p:attrNameLst>
                                      </p:cBhvr>
                                      <p:to>
                                        <p:strVal val="visible"/>
                                      </p:to>
                                    </p:set>
                                    <p:anim calcmode="lin" valueType="num">
                                      <p:cBhvr>
                                        <p:cTn id="92" dur="1000" fill="hold"/>
                                        <p:tgtEl>
                                          <p:spTgt spid="45072"/>
                                        </p:tgtEl>
                                        <p:attrNameLst>
                                          <p:attrName>ppt_w</p:attrName>
                                        </p:attrNameLst>
                                      </p:cBhvr>
                                      <p:tavLst>
                                        <p:tav tm="0">
                                          <p:val>
                                            <p:fltVal val="0"/>
                                          </p:val>
                                        </p:tav>
                                        <p:tav tm="100000">
                                          <p:val>
                                            <p:strVal val="#ppt_w"/>
                                          </p:val>
                                        </p:tav>
                                      </p:tavLst>
                                    </p:anim>
                                    <p:anim calcmode="lin" valueType="num">
                                      <p:cBhvr>
                                        <p:cTn id="93" dur="1000" fill="hold"/>
                                        <p:tgtEl>
                                          <p:spTgt spid="45072"/>
                                        </p:tgtEl>
                                        <p:attrNameLst>
                                          <p:attrName>ppt_h</p:attrName>
                                        </p:attrNameLst>
                                      </p:cBhvr>
                                      <p:tavLst>
                                        <p:tav tm="0">
                                          <p:val>
                                            <p:fltVal val="0"/>
                                          </p:val>
                                        </p:tav>
                                        <p:tav tm="100000">
                                          <p:val>
                                            <p:strVal val="#ppt_h"/>
                                          </p:val>
                                        </p:tav>
                                      </p:tavLst>
                                    </p:anim>
                                  </p:childTnLst>
                                </p:cTn>
                              </p:par>
                              <p:par>
                                <p:cTn id="94" presetID="23" presetClass="entr" presetSubtype="16" fill="hold" grpId="0" nodeType="withEffect">
                                  <p:stCondLst>
                                    <p:cond delay="0"/>
                                  </p:stCondLst>
                                  <p:childTnLst>
                                    <p:set>
                                      <p:cBhvr>
                                        <p:cTn id="95" dur="1" fill="hold">
                                          <p:stCondLst>
                                            <p:cond delay="0"/>
                                          </p:stCondLst>
                                        </p:cTn>
                                        <p:tgtEl>
                                          <p:spTgt spid="45074"/>
                                        </p:tgtEl>
                                        <p:attrNameLst>
                                          <p:attrName>style.visibility</p:attrName>
                                        </p:attrNameLst>
                                      </p:cBhvr>
                                      <p:to>
                                        <p:strVal val="visible"/>
                                      </p:to>
                                    </p:set>
                                    <p:anim calcmode="lin" valueType="num">
                                      <p:cBhvr>
                                        <p:cTn id="96" dur="1000" fill="hold"/>
                                        <p:tgtEl>
                                          <p:spTgt spid="45074"/>
                                        </p:tgtEl>
                                        <p:attrNameLst>
                                          <p:attrName>ppt_w</p:attrName>
                                        </p:attrNameLst>
                                      </p:cBhvr>
                                      <p:tavLst>
                                        <p:tav tm="0">
                                          <p:val>
                                            <p:fltVal val="0"/>
                                          </p:val>
                                        </p:tav>
                                        <p:tav tm="100000">
                                          <p:val>
                                            <p:strVal val="#ppt_w"/>
                                          </p:val>
                                        </p:tav>
                                      </p:tavLst>
                                    </p:anim>
                                    <p:anim calcmode="lin" valueType="num">
                                      <p:cBhvr>
                                        <p:cTn id="97" dur="1000" fill="hold"/>
                                        <p:tgtEl>
                                          <p:spTgt spid="45074"/>
                                        </p:tgtEl>
                                        <p:attrNameLst>
                                          <p:attrName>ppt_h</p:attrName>
                                        </p:attrNameLst>
                                      </p:cBhvr>
                                      <p:tavLst>
                                        <p:tav tm="0">
                                          <p:val>
                                            <p:fltVal val="0"/>
                                          </p:val>
                                        </p:tav>
                                        <p:tav tm="100000">
                                          <p:val>
                                            <p:strVal val="#ppt_h"/>
                                          </p:val>
                                        </p:tav>
                                      </p:tavLst>
                                    </p:anim>
                                  </p:childTnLst>
                                </p:cTn>
                              </p:par>
                              <p:par>
                                <p:cTn id="98" presetID="23" presetClass="entr" presetSubtype="16" fill="hold" grpId="0" nodeType="withEffect">
                                  <p:stCondLst>
                                    <p:cond delay="0"/>
                                  </p:stCondLst>
                                  <p:childTnLst>
                                    <p:set>
                                      <p:cBhvr>
                                        <p:cTn id="99" dur="1" fill="hold">
                                          <p:stCondLst>
                                            <p:cond delay="0"/>
                                          </p:stCondLst>
                                        </p:cTn>
                                        <p:tgtEl>
                                          <p:spTgt spid="45075"/>
                                        </p:tgtEl>
                                        <p:attrNameLst>
                                          <p:attrName>style.visibility</p:attrName>
                                        </p:attrNameLst>
                                      </p:cBhvr>
                                      <p:to>
                                        <p:strVal val="visible"/>
                                      </p:to>
                                    </p:set>
                                    <p:anim calcmode="lin" valueType="num">
                                      <p:cBhvr>
                                        <p:cTn id="100" dur="1000" fill="hold"/>
                                        <p:tgtEl>
                                          <p:spTgt spid="45075"/>
                                        </p:tgtEl>
                                        <p:attrNameLst>
                                          <p:attrName>ppt_w</p:attrName>
                                        </p:attrNameLst>
                                      </p:cBhvr>
                                      <p:tavLst>
                                        <p:tav tm="0">
                                          <p:val>
                                            <p:fltVal val="0"/>
                                          </p:val>
                                        </p:tav>
                                        <p:tav tm="100000">
                                          <p:val>
                                            <p:strVal val="#ppt_w"/>
                                          </p:val>
                                        </p:tav>
                                      </p:tavLst>
                                    </p:anim>
                                    <p:anim calcmode="lin" valueType="num">
                                      <p:cBhvr>
                                        <p:cTn id="101" dur="1000" fill="hold"/>
                                        <p:tgtEl>
                                          <p:spTgt spid="45075"/>
                                        </p:tgtEl>
                                        <p:attrNameLst>
                                          <p:attrName>ppt_h</p:attrName>
                                        </p:attrNameLst>
                                      </p:cBhvr>
                                      <p:tavLst>
                                        <p:tav tm="0">
                                          <p:val>
                                            <p:fltVal val="0"/>
                                          </p:val>
                                        </p:tav>
                                        <p:tav tm="100000">
                                          <p:val>
                                            <p:strVal val="#ppt_h"/>
                                          </p:val>
                                        </p:tav>
                                      </p:tavLst>
                                    </p:anim>
                                  </p:childTnLst>
                                </p:cTn>
                              </p:par>
                            </p:childTnLst>
                          </p:cTn>
                        </p:par>
                        <p:par>
                          <p:cTn id="102" fill="hold" nodeType="withGroup">
                            <p:stCondLst>
                              <p:cond delay="1000"/>
                            </p:stCondLst>
                            <p:childTnLst>
                              <p:par>
                                <p:cTn id="103" presetID="22" presetClass="entr" presetSubtype="2" fill="hold" grpId="0" nodeType="afterEffect">
                                  <p:stCondLst>
                                    <p:cond delay="0"/>
                                  </p:stCondLst>
                                  <p:childTnLst>
                                    <p:set>
                                      <p:cBhvr>
                                        <p:cTn id="104" dur="1" fill="hold">
                                          <p:stCondLst>
                                            <p:cond delay="0"/>
                                          </p:stCondLst>
                                        </p:cTn>
                                        <p:tgtEl>
                                          <p:spTgt spid="45067"/>
                                        </p:tgtEl>
                                        <p:attrNameLst>
                                          <p:attrName>style.visibility</p:attrName>
                                        </p:attrNameLst>
                                      </p:cBhvr>
                                      <p:to>
                                        <p:strVal val="visible"/>
                                      </p:to>
                                    </p:set>
                                    <p:animEffect transition="in" filter="wipe(right)">
                                      <p:cBhvr>
                                        <p:cTn id="105" dur="1000"/>
                                        <p:tgtEl>
                                          <p:spTgt spid="450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74856" grpId="0"/>
      <p:bldP spid="4174857" grpId="0"/>
      <p:bldP spid="4174857" grpId="1"/>
      <p:bldP spid="4174858" grpId="0"/>
      <p:bldP spid="4174858" grpId="1"/>
      <p:bldP spid="45065" grpId="0"/>
      <p:bldP spid="45066" grpId="0"/>
      <p:bldP spid="45067" grpId="0"/>
      <p:bldP spid="45068" grpId="0"/>
      <p:bldP spid="45069" grpId="0"/>
      <p:bldP spid="45070" grpId="0" animBg="1"/>
      <p:bldP spid="45071" grpId="0"/>
      <p:bldP spid="45072" grpId="0"/>
      <p:bldP spid="45073" grpId="0"/>
      <p:bldP spid="45074" grpId="0" animBg="1"/>
      <p:bldP spid="4507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584616"/>
            <a:ext cx="4088596" cy="1543306"/>
          </a:xfrm>
        </p:spPr>
        <p:txBody>
          <a:bodyPr>
            <a:no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altLang="en-US" sz="3600" b="1" i="0" u="none" strike="noStrike" kern="1200" cap="none" spc="0" normalizeH="0" baseline="0" noProof="0" dirty="0">
                <a:ln>
                  <a:noFill/>
                </a:ln>
                <a:effectLst/>
                <a:uLnTx/>
                <a:uFillTx/>
                <a:latin typeface="Rockwell" panose="02060603020205020403" pitchFamily="18" charset="0"/>
                <a:ea typeface="+mn-ea"/>
                <a:cs typeface="+mn-cs"/>
              </a:rPr>
              <a:t>Circuits</a:t>
            </a:r>
            <a:endParaRPr kumimoji="0" lang="en-US" altLang="en-US" sz="3600" b="1" i="0" u="none" strike="noStrike" kern="1200" cap="none" spc="0" normalizeH="0" baseline="0" noProof="0" dirty="0">
              <a:ln>
                <a:noFill/>
              </a:ln>
              <a:effectLst/>
              <a:uLnTx/>
              <a:uFillTx/>
              <a:latin typeface="Rockwell" panose="02060603020205020403" pitchFamily="18" charset="0"/>
              <a:ea typeface="+mn-ea"/>
              <a:cs typeface="+mn-cs"/>
            </a:endParaRPr>
          </a:p>
        </p:txBody>
      </p:sp>
      <p:sp>
        <p:nvSpPr>
          <p:cNvPr id="3" name="Subtitle 2">
            <a:extLst>
              <a:ext uri="{FF2B5EF4-FFF2-40B4-BE49-F238E27FC236}">
                <a16:creationId xmlns:a16="http://schemas.microsoft.com/office/drawing/2014/main" id="{0A990999-13B4-6947-AF5A-CC1F4A416FFC}"/>
              </a:ext>
            </a:extLst>
          </p:cNvPr>
          <p:cNvSpPr>
            <a:spLocks noGrp="1"/>
          </p:cNvSpPr>
          <p:nvPr>
            <p:ph type="subTitle" idx="1"/>
          </p:nvPr>
        </p:nvSpPr>
        <p:spPr>
          <a:xfrm>
            <a:off x="635804" y="2331528"/>
            <a:ext cx="2626941" cy="1411073"/>
          </a:xfrm>
        </p:spPr>
        <p:txBody>
          <a:bodyPr/>
          <a:lstStyle/>
          <a:p>
            <a:endParaRPr lang="en-U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2</a:t>
            </a:fld>
            <a:endParaRPr lang="en-ES"/>
          </a:p>
        </p:txBody>
      </p:sp>
      <p:pic>
        <p:nvPicPr>
          <p:cNvPr id="6" name="Picture 5">
            <a:extLst>
              <a:ext uri="{FF2B5EF4-FFF2-40B4-BE49-F238E27FC236}">
                <a16:creationId xmlns:a16="http://schemas.microsoft.com/office/drawing/2014/main" id="{0250E121-8146-44CC-8F98-D55DF4609619}"/>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9261622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778" name="Rectangle 2"/>
          <p:cNvSpPr>
            <a:spLocks noChangeArrowheads="1"/>
          </p:cNvSpPr>
          <p:nvPr/>
        </p:nvSpPr>
        <p:spPr bwMode="auto">
          <a:xfrm>
            <a:off x="1143001" y="2249664"/>
            <a:ext cx="1847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0"/>
              </a:spcBef>
              <a:buClrTx/>
              <a:buNone/>
            </a:pPr>
            <a:endParaRPr lang="en-US" altLang="en-US" sz="1350">
              <a:solidFill>
                <a:srgbClr val="000066"/>
              </a:solidFill>
              <a:latin typeface="Arial" panose="020B0604020202020204" pitchFamily="34" charset="0"/>
            </a:endParaRPr>
          </a:p>
        </p:txBody>
      </p:sp>
      <p:sp>
        <p:nvSpPr>
          <p:cNvPr id="4166660" name="Text Box 4"/>
          <p:cNvSpPr txBox="1">
            <a:spLocks noChangeArrowheads="1"/>
          </p:cNvSpPr>
          <p:nvPr/>
        </p:nvSpPr>
        <p:spPr bwMode="auto">
          <a:xfrm>
            <a:off x="2606875" y="4041762"/>
            <a:ext cx="42160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800" dirty="0">
                <a:solidFill>
                  <a:srgbClr val="FF0000"/>
                </a:solidFill>
                <a:latin typeface="Arial" panose="020B0604020202020204" pitchFamily="34" charset="0"/>
              </a:rPr>
              <a:t>This is the resonant frequency formula.</a:t>
            </a:r>
            <a:endParaRPr lang="en-US" altLang="en-US" sz="1350" dirty="0">
              <a:solidFill>
                <a:srgbClr val="FF0000"/>
              </a:solidFill>
              <a:latin typeface="Arial" panose="020B0604020202020204" pitchFamily="34" charset="0"/>
            </a:endParaRPr>
          </a:p>
        </p:txBody>
      </p:sp>
      <p:sp>
        <p:nvSpPr>
          <p:cNvPr id="8198" name="Rectangle 6"/>
          <p:cNvSpPr>
            <a:spLocks noChangeArrowheads="1"/>
          </p:cNvSpPr>
          <p:nvPr/>
        </p:nvSpPr>
        <p:spPr bwMode="auto">
          <a:xfrm>
            <a:off x="1587105" y="353617"/>
            <a:ext cx="625554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0" tIns="0" rIns="0" bIns="0">
            <a:spAutoFit/>
          </a:bodyPr>
          <a:lstStyle/>
          <a:p>
            <a:pPr algn="ctr" defTabSz="685800">
              <a:defRPr/>
            </a:pPr>
            <a:r>
              <a:rPr lang="en-US" sz="2700" kern="0" dirty="0">
                <a:solidFill>
                  <a:srgbClr val="FFFFFF"/>
                </a:solidFill>
                <a:latin typeface="Rockwell"/>
              </a:rPr>
              <a:t>Electrical Principles</a:t>
            </a:r>
            <a:endParaRPr lang="en-US" sz="2700" dirty="0">
              <a:solidFill>
                <a:srgbClr val="FFFFFF"/>
              </a:solidFill>
              <a:latin typeface="Rockwell" pitchFamily="18" charset="0"/>
            </a:endParaRPr>
          </a:p>
        </p:txBody>
      </p:sp>
      <p:grpSp>
        <p:nvGrpSpPr>
          <p:cNvPr id="4" name="Group 3">
            <a:extLst>
              <a:ext uri="{FF2B5EF4-FFF2-40B4-BE49-F238E27FC236}">
                <a16:creationId xmlns:a16="http://schemas.microsoft.com/office/drawing/2014/main" id="{5B48AF72-E6C5-EF47-2BDE-C459E5AD430D}"/>
              </a:ext>
            </a:extLst>
          </p:cNvPr>
          <p:cNvGrpSpPr/>
          <p:nvPr/>
        </p:nvGrpSpPr>
        <p:grpSpPr>
          <a:xfrm>
            <a:off x="2780591" y="769115"/>
            <a:ext cx="4701182" cy="2673182"/>
            <a:chOff x="2728914" y="769115"/>
            <a:chExt cx="4701182" cy="2673182"/>
          </a:xfrm>
        </p:grpSpPr>
        <p:sp>
          <p:nvSpPr>
            <p:cNvPr id="46091" name="Text Box 11"/>
            <p:cNvSpPr txBox="1">
              <a:spLocks noChangeArrowheads="1"/>
            </p:cNvSpPr>
            <p:nvPr/>
          </p:nvSpPr>
          <p:spPr bwMode="auto">
            <a:xfrm>
              <a:off x="3333752" y="2795966"/>
              <a:ext cx="172878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3600" dirty="0">
                  <a:solidFill>
                    <a:srgbClr val="000066"/>
                  </a:solidFill>
                </a:rPr>
                <a:t>2</a:t>
              </a:r>
              <a:r>
                <a:rPr lang="en-US" altLang="en-US" sz="3600" dirty="0">
                  <a:solidFill>
                    <a:srgbClr val="000066"/>
                  </a:solidFill>
                  <a:latin typeface="Symbol" panose="05050102010706020507" pitchFamily="18" charset="2"/>
                </a:rPr>
                <a:t>p</a:t>
              </a:r>
              <a:r>
                <a:rPr lang="en-US" altLang="en-US" sz="3600" baseline="30000" dirty="0">
                  <a:solidFill>
                    <a:srgbClr val="000066"/>
                  </a:solidFill>
                </a:rPr>
                <a:t> </a:t>
              </a:r>
              <a:r>
                <a:rPr lang="en-US" altLang="en-US" sz="3600" b="1" dirty="0">
                  <a:solidFill>
                    <a:srgbClr val="000066"/>
                  </a:solidFill>
                </a:rPr>
                <a:t>√</a:t>
              </a:r>
              <a:r>
                <a:rPr lang="en-US" altLang="en-US" sz="3600" dirty="0">
                  <a:solidFill>
                    <a:srgbClr val="000066"/>
                  </a:solidFill>
                </a:rPr>
                <a:t>LC</a:t>
              </a:r>
            </a:p>
          </p:txBody>
        </p:sp>
        <p:grpSp>
          <p:nvGrpSpPr>
            <p:cNvPr id="3" name="Group 2">
              <a:extLst>
                <a:ext uri="{FF2B5EF4-FFF2-40B4-BE49-F238E27FC236}">
                  <a16:creationId xmlns:a16="http://schemas.microsoft.com/office/drawing/2014/main" id="{3C2208F6-ECFC-B95D-8221-28D4B2CC125A}"/>
                </a:ext>
              </a:extLst>
            </p:cNvPr>
            <p:cNvGrpSpPr/>
            <p:nvPr/>
          </p:nvGrpSpPr>
          <p:grpSpPr>
            <a:xfrm>
              <a:off x="2728914" y="769115"/>
              <a:ext cx="4701182" cy="2277145"/>
              <a:chOff x="2699147" y="1385234"/>
              <a:chExt cx="4701182" cy="2277145"/>
            </a:xfrm>
          </p:grpSpPr>
          <p:sp>
            <p:nvSpPr>
              <p:cNvPr id="46085" name="Text Box 5"/>
              <p:cNvSpPr txBox="1">
                <a:spLocks noChangeArrowheads="1"/>
              </p:cNvSpPr>
              <p:nvPr/>
            </p:nvSpPr>
            <p:spPr bwMode="auto">
              <a:xfrm>
                <a:off x="2728914" y="1385234"/>
                <a:ext cx="835819"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3300" dirty="0">
                    <a:solidFill>
                      <a:srgbClr val="000066"/>
                    </a:solidFill>
                  </a:rPr>
                  <a:t>F</a:t>
                </a:r>
                <a:r>
                  <a:rPr lang="en-US" altLang="en-US" sz="3300" baseline="30000" dirty="0">
                    <a:solidFill>
                      <a:srgbClr val="000066"/>
                    </a:solidFill>
                  </a:rPr>
                  <a:t>2</a:t>
                </a:r>
                <a:r>
                  <a:rPr lang="en-US" altLang="en-US" sz="3300" dirty="0">
                    <a:solidFill>
                      <a:srgbClr val="000066"/>
                    </a:solidFill>
                  </a:rPr>
                  <a:t>=</a:t>
                </a:r>
                <a:endParaRPr lang="en-US" altLang="en-US" sz="3300" dirty="0">
                  <a:solidFill>
                    <a:srgbClr val="000066"/>
                  </a:solidFill>
                  <a:latin typeface="Symbol" panose="05050102010706020507" pitchFamily="18" charset="2"/>
                </a:endParaRPr>
              </a:p>
            </p:txBody>
          </p:sp>
          <p:sp>
            <p:nvSpPr>
              <p:cNvPr id="46086" name="Text Box 6"/>
              <p:cNvSpPr txBox="1">
                <a:spLocks noChangeArrowheads="1"/>
              </p:cNvSpPr>
              <p:nvPr/>
            </p:nvSpPr>
            <p:spPr bwMode="auto">
              <a:xfrm>
                <a:off x="3621883" y="1851423"/>
                <a:ext cx="13549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2400" dirty="0">
                    <a:solidFill>
                      <a:srgbClr val="000066"/>
                    </a:solidFill>
                  </a:rPr>
                  <a:t>(2</a:t>
                </a:r>
                <a:r>
                  <a:rPr lang="en-US" altLang="en-US" sz="2400" dirty="0">
                    <a:solidFill>
                      <a:srgbClr val="000066"/>
                    </a:solidFill>
                    <a:latin typeface="Symbol" panose="05050102010706020507" pitchFamily="18" charset="2"/>
                  </a:rPr>
                  <a:t>p</a:t>
                </a:r>
                <a:r>
                  <a:rPr lang="en-US" altLang="en-US" sz="2400" dirty="0">
                    <a:solidFill>
                      <a:srgbClr val="000066"/>
                    </a:solidFill>
                  </a:rPr>
                  <a:t>)</a:t>
                </a:r>
                <a:r>
                  <a:rPr lang="en-US" altLang="en-US" sz="2400" baseline="30000" dirty="0">
                    <a:solidFill>
                      <a:srgbClr val="000066"/>
                    </a:solidFill>
                  </a:rPr>
                  <a:t>2 </a:t>
                </a:r>
                <a:r>
                  <a:rPr lang="en-US" altLang="en-US" sz="2400" dirty="0">
                    <a:solidFill>
                      <a:srgbClr val="000066"/>
                    </a:solidFill>
                  </a:rPr>
                  <a:t>LC</a:t>
                </a:r>
                <a:endParaRPr lang="en-US" altLang="en-US" sz="2400" dirty="0">
                  <a:solidFill>
                    <a:srgbClr val="000066"/>
                  </a:solidFill>
                  <a:latin typeface="Symbol" panose="05050102010706020507" pitchFamily="18" charset="2"/>
                </a:endParaRPr>
              </a:p>
            </p:txBody>
          </p:sp>
          <p:sp>
            <p:nvSpPr>
              <p:cNvPr id="46087" name="Line 7"/>
              <p:cNvSpPr>
                <a:spLocks noChangeShapeType="1"/>
              </p:cNvSpPr>
              <p:nvPr/>
            </p:nvSpPr>
            <p:spPr bwMode="auto">
              <a:xfrm>
                <a:off x="3506392" y="1879997"/>
                <a:ext cx="1353740" cy="0"/>
              </a:xfrm>
              <a:prstGeom prst="line">
                <a:avLst/>
              </a:prstGeom>
              <a:noFill/>
              <a:ln w="381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6088" name="Text Box 8"/>
              <p:cNvSpPr txBox="1">
                <a:spLocks noChangeArrowheads="1"/>
              </p:cNvSpPr>
              <p:nvPr/>
            </p:nvSpPr>
            <p:spPr bwMode="auto">
              <a:xfrm>
                <a:off x="4111230" y="1477567"/>
                <a:ext cx="2881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2400">
                    <a:solidFill>
                      <a:srgbClr val="000066"/>
                    </a:solidFill>
                  </a:rPr>
                  <a:t>1</a:t>
                </a:r>
                <a:endParaRPr lang="en-US" altLang="en-US" sz="2400">
                  <a:solidFill>
                    <a:srgbClr val="000066"/>
                  </a:solidFill>
                  <a:latin typeface="Symbol" panose="05050102010706020507" pitchFamily="18" charset="2"/>
                </a:endParaRPr>
              </a:p>
            </p:txBody>
          </p:sp>
          <p:sp>
            <p:nvSpPr>
              <p:cNvPr id="46089" name="Text Box 9"/>
              <p:cNvSpPr txBox="1">
                <a:spLocks noChangeArrowheads="1"/>
              </p:cNvSpPr>
              <p:nvPr/>
            </p:nvSpPr>
            <p:spPr bwMode="auto">
              <a:xfrm>
                <a:off x="2699147" y="2946798"/>
                <a:ext cx="1065609" cy="71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4050">
                    <a:solidFill>
                      <a:srgbClr val="000066"/>
                    </a:solidFill>
                  </a:rPr>
                  <a:t>F=</a:t>
                </a:r>
                <a:endParaRPr lang="en-US" altLang="en-US" sz="4050">
                  <a:solidFill>
                    <a:srgbClr val="000066"/>
                  </a:solidFill>
                  <a:latin typeface="Symbol" panose="05050102010706020507" pitchFamily="18" charset="2"/>
                </a:endParaRPr>
              </a:p>
            </p:txBody>
          </p:sp>
          <p:sp>
            <p:nvSpPr>
              <p:cNvPr id="46090" name="Line 10"/>
              <p:cNvSpPr>
                <a:spLocks noChangeShapeType="1"/>
              </p:cNvSpPr>
              <p:nvPr/>
            </p:nvSpPr>
            <p:spPr bwMode="auto">
              <a:xfrm>
                <a:off x="3448051" y="3320654"/>
                <a:ext cx="1440656" cy="0"/>
              </a:xfrm>
              <a:prstGeom prst="line">
                <a:avLst/>
              </a:prstGeom>
              <a:noFill/>
              <a:ln w="381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6092" name="Text Box 12"/>
              <p:cNvSpPr txBox="1">
                <a:spLocks noChangeArrowheads="1"/>
              </p:cNvSpPr>
              <p:nvPr/>
            </p:nvSpPr>
            <p:spPr bwMode="auto">
              <a:xfrm>
                <a:off x="3938589" y="2628900"/>
                <a:ext cx="288131" cy="71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4050">
                    <a:solidFill>
                      <a:srgbClr val="000066"/>
                    </a:solidFill>
                  </a:rPr>
                  <a:t>1</a:t>
                </a:r>
                <a:endParaRPr lang="en-US" altLang="en-US" sz="4050">
                  <a:solidFill>
                    <a:srgbClr val="000066"/>
                  </a:solidFill>
                  <a:latin typeface="Symbol" panose="05050102010706020507" pitchFamily="18" charset="2"/>
                </a:endParaRPr>
              </a:p>
            </p:txBody>
          </p:sp>
          <p:sp>
            <p:nvSpPr>
              <p:cNvPr id="46093" name="Line 13"/>
              <p:cNvSpPr>
                <a:spLocks noChangeShapeType="1"/>
              </p:cNvSpPr>
              <p:nvPr/>
            </p:nvSpPr>
            <p:spPr bwMode="auto">
              <a:xfrm>
                <a:off x="4283869" y="3377804"/>
                <a:ext cx="576263" cy="0"/>
              </a:xfrm>
              <a:prstGeom prst="line">
                <a:avLst/>
              </a:prstGeom>
              <a:noFill/>
              <a:ln w="190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6094" name="Text Box 14"/>
              <p:cNvSpPr txBox="1">
                <a:spLocks noChangeArrowheads="1"/>
              </p:cNvSpPr>
              <p:nvPr/>
            </p:nvSpPr>
            <p:spPr bwMode="auto">
              <a:xfrm>
                <a:off x="5354835" y="3090565"/>
                <a:ext cx="2045494"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algn="ctr" defTabSz="685800">
                  <a:spcBef>
                    <a:spcPct val="50000"/>
                  </a:spcBef>
                  <a:buClrTx/>
                  <a:buNone/>
                </a:pPr>
                <a:r>
                  <a:rPr lang="en-US" altLang="en-US" sz="1350" dirty="0">
                    <a:solidFill>
                      <a:srgbClr val="FF0000"/>
                    </a:solidFill>
                  </a:rPr>
                  <a:t>Take square root of both sides of equation</a:t>
                </a:r>
              </a:p>
            </p:txBody>
          </p:sp>
          <p:sp>
            <p:nvSpPr>
              <p:cNvPr id="46095" name="Text Box 15"/>
              <p:cNvSpPr txBox="1">
                <a:spLocks noChangeArrowheads="1"/>
              </p:cNvSpPr>
              <p:nvPr/>
            </p:nvSpPr>
            <p:spPr bwMode="auto">
              <a:xfrm>
                <a:off x="5523311" y="1777164"/>
                <a:ext cx="1469231"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050" dirty="0">
                    <a:solidFill>
                      <a:srgbClr val="FF0000"/>
                    </a:solidFill>
                  </a:rPr>
                  <a:t>From previous slide</a:t>
                </a:r>
              </a:p>
            </p:txBody>
          </p:sp>
        </p:grpSp>
      </p:grpSp>
      <p:sp>
        <p:nvSpPr>
          <p:cNvPr id="2" name="Slide Number Placeholder 1"/>
          <p:cNvSpPr>
            <a:spLocks noGrp="1"/>
          </p:cNvSpPr>
          <p:nvPr>
            <p:ph type="sldNum" sz="quarter" idx="12"/>
          </p:nvPr>
        </p:nvSpPr>
        <p:spPr/>
        <p:txBody>
          <a:bodyPr/>
          <a:lstStyle/>
          <a:p>
            <a:pPr>
              <a:defRPr/>
            </a:pPr>
            <a:fld id="{0FF59B1D-34AC-407E-8B99-CCC02958B13E}" type="slidenum">
              <a:rPr lang="en-US" altLang="en-US" smtClean="0">
                <a:solidFill>
                  <a:srgbClr val="000066"/>
                </a:solidFill>
              </a:rPr>
              <a:pPr>
                <a:defRPr/>
              </a:pPr>
              <a:t>20</a:t>
            </a:fld>
            <a:endParaRPr lang="en-US" altLang="en-US">
              <a:solidFill>
                <a:srgbClr val="000066"/>
              </a:solidFill>
            </a:endParaRPr>
          </a:p>
        </p:txBody>
      </p:sp>
    </p:spTree>
    <p:extLst>
      <p:ext uri="{BB962C8B-B14F-4D97-AF65-F5344CB8AC3E}">
        <p14:creationId xmlns:p14="http://schemas.microsoft.com/office/powerpoint/2010/main" val="23059715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166660">
                                            <p:txEl>
                                              <p:pRg st="0" end="0"/>
                                            </p:txEl>
                                          </p:spTgt>
                                        </p:tgtEl>
                                        <p:attrNameLst>
                                          <p:attrName>style.visibility</p:attrName>
                                        </p:attrNameLst>
                                      </p:cBhvr>
                                      <p:to>
                                        <p:strVal val="visible"/>
                                      </p:to>
                                    </p:set>
                                    <p:anim calcmode="lin" valueType="num">
                                      <p:cBhvr additive="base">
                                        <p:cTn id="7" dur="1000" fill="hold"/>
                                        <p:tgtEl>
                                          <p:spTgt spid="4166660">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416666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802" name="Rectangle 2"/>
          <p:cNvSpPr>
            <a:spLocks noGrp="1" noChangeArrowheads="1"/>
          </p:cNvSpPr>
          <p:nvPr>
            <p:ph type="title"/>
          </p:nvPr>
        </p:nvSpPr>
        <p:spPr/>
        <p:txBody>
          <a:bodyPr/>
          <a:lstStyle/>
          <a:p>
            <a:pPr algn="ctr"/>
            <a:r>
              <a:rPr lang="en-US" altLang="en-US"/>
              <a:t>Circuits</a:t>
            </a:r>
          </a:p>
        </p:txBody>
      </p:sp>
      <p:sp>
        <p:nvSpPr>
          <p:cNvPr id="34819" name="Rectangle 3"/>
          <p:cNvSpPr>
            <a:spLocks noGrp="1" noChangeArrowheads="1"/>
          </p:cNvSpPr>
          <p:nvPr>
            <p:ph type="body" idx="1"/>
          </p:nvPr>
        </p:nvSpPr>
        <p:spPr>
          <a:xfrm>
            <a:off x="342901" y="1101420"/>
            <a:ext cx="8550275" cy="3326606"/>
          </a:xfrm>
        </p:spPr>
        <p:txBody>
          <a:bodyPr>
            <a:normAutofit lnSpcReduction="10000"/>
          </a:bodyPr>
          <a:lstStyle/>
          <a:p>
            <a:pPr>
              <a:buFont typeface="Wingdings" panose="05000000000000000000" pitchFamily="2" charset="2"/>
              <a:buChar char="Ø"/>
            </a:pPr>
            <a:r>
              <a:rPr lang="en-US" altLang="en-US" b="1" dirty="0"/>
              <a:t>Reactance </a:t>
            </a:r>
            <a:r>
              <a:rPr lang="en-US" altLang="en-US" dirty="0"/>
              <a:t>causes opposition to the flow of alternating current in an inductor. </a:t>
            </a:r>
            <a:r>
              <a:rPr lang="en-US" altLang="en-US" sz="750" dirty="0"/>
              <a:t>(G5A03)</a:t>
            </a:r>
            <a:r>
              <a:rPr lang="en-US" altLang="en-US" dirty="0"/>
              <a:t> </a:t>
            </a:r>
          </a:p>
          <a:p>
            <a:pPr>
              <a:buFont typeface="Wingdings" panose="05000000000000000000" pitchFamily="2" charset="2"/>
              <a:buChar char="Ø"/>
            </a:pPr>
            <a:endParaRPr lang="en-US" altLang="en-US" dirty="0"/>
          </a:p>
          <a:p>
            <a:pPr>
              <a:buFont typeface="Wingdings" panose="05000000000000000000" pitchFamily="2" charset="2"/>
              <a:buChar char="Ø"/>
            </a:pPr>
            <a:r>
              <a:rPr lang="en-US" altLang="en-US" b="1" dirty="0"/>
              <a:t>Ohm</a:t>
            </a:r>
            <a:r>
              <a:rPr lang="en-US" altLang="en-US" dirty="0"/>
              <a:t> is the unit used to measure reactance. </a:t>
            </a:r>
            <a:r>
              <a:rPr lang="en-US" altLang="en-US" sz="750" dirty="0"/>
              <a:t>(G5A09)</a:t>
            </a:r>
            <a:r>
              <a:rPr lang="en-US" altLang="en-US" dirty="0"/>
              <a:t> </a:t>
            </a:r>
          </a:p>
          <a:p>
            <a:pPr>
              <a:buFont typeface="Wingdings" panose="05000000000000000000" pitchFamily="2" charset="2"/>
              <a:buChar char="Ø"/>
            </a:pPr>
            <a:endParaRPr lang="en-US" altLang="en-US" dirty="0"/>
          </a:p>
          <a:p>
            <a:pPr>
              <a:buFont typeface="Wingdings" panose="05000000000000000000" pitchFamily="2" charset="2"/>
              <a:buChar char="Ø"/>
            </a:pPr>
            <a:r>
              <a:rPr lang="en-US" altLang="en-US" dirty="0"/>
              <a:t> </a:t>
            </a:r>
            <a:r>
              <a:rPr lang="en-US" altLang="en-US" b="1" dirty="0"/>
              <a:t>Reactance </a:t>
            </a:r>
            <a:r>
              <a:rPr lang="en-US" altLang="en-US" dirty="0"/>
              <a:t>causes opposition to the flow of alternating current in a capacitor. </a:t>
            </a:r>
            <a:r>
              <a:rPr lang="en-US" altLang="en-US" sz="750" dirty="0"/>
              <a:t>(G5A04)</a:t>
            </a:r>
          </a:p>
          <a:p>
            <a:pPr>
              <a:buFont typeface="Wingdings" panose="05000000000000000000" pitchFamily="2" charset="2"/>
              <a:buNone/>
            </a:pPr>
            <a:endParaRPr lang="en-US" altLang="en-US" sz="1350" dirty="0"/>
          </a:p>
          <a:p>
            <a:pPr>
              <a:buFont typeface="Wingdings" panose="05000000000000000000" pitchFamily="2" charset="2"/>
              <a:buChar char="Ø"/>
            </a:pPr>
            <a:r>
              <a:rPr lang="en-US" altLang="en-US" b="1" dirty="0"/>
              <a:t>As the frequency of the applied AC increases, the reactance</a:t>
            </a:r>
            <a:r>
              <a:rPr lang="en-US" altLang="en-US" dirty="0"/>
              <a:t> of a capacitor </a:t>
            </a:r>
            <a:r>
              <a:rPr lang="en-US" altLang="en-US" b="1" dirty="0"/>
              <a:t>decreases</a:t>
            </a:r>
            <a:r>
              <a:rPr lang="en-US" altLang="en-US" dirty="0"/>
              <a:t>. </a:t>
            </a:r>
            <a:r>
              <a:rPr lang="en-US" altLang="en-US" sz="750" dirty="0"/>
              <a:t>(G5A06)</a:t>
            </a:r>
            <a:r>
              <a:rPr lang="en-US" altLang="en-US" dirty="0"/>
              <a:t> </a:t>
            </a:r>
          </a:p>
          <a:p>
            <a:pPr>
              <a:buFont typeface="Wingdings" panose="05000000000000000000" pitchFamily="2" charset="2"/>
              <a:buChar char="Ø"/>
            </a:pPr>
            <a:endParaRPr lang="en-US" altLang="en-US" sz="825" dirty="0"/>
          </a:p>
          <a:p>
            <a:pPr>
              <a:buFont typeface="Wingdings" panose="05000000000000000000" pitchFamily="2" charset="2"/>
              <a:buChar char="Ø"/>
            </a:pPr>
            <a:r>
              <a:rPr lang="en-US" altLang="en-US" b="1" dirty="0"/>
              <a:t>As the frequency of the applied AC increases, the reactance </a:t>
            </a:r>
            <a:r>
              <a:rPr lang="en-US" altLang="en-US" dirty="0"/>
              <a:t>of an inductor</a:t>
            </a:r>
            <a:r>
              <a:rPr lang="en-US" altLang="en-US" b="1" dirty="0"/>
              <a:t> increases</a:t>
            </a:r>
            <a:r>
              <a:rPr lang="en-US" altLang="en-US" dirty="0"/>
              <a:t>. </a:t>
            </a:r>
            <a:r>
              <a:rPr lang="en-US" altLang="en-US" sz="750" dirty="0"/>
              <a:t>(G5A05)</a:t>
            </a:r>
          </a:p>
          <a:p>
            <a:pPr>
              <a:buFont typeface="Wingdings" panose="05000000000000000000" pitchFamily="2" charset="2"/>
              <a:buChar char="Ø"/>
            </a:pPr>
            <a:endParaRPr lang="en-US" altLang="en-US" sz="1350" dirty="0"/>
          </a:p>
          <a:p>
            <a:pPr>
              <a:buFont typeface="Wingdings" panose="05000000000000000000" pitchFamily="2" charset="2"/>
              <a:buChar char="Ø"/>
            </a:pPr>
            <a:r>
              <a:rPr lang="en-US" altLang="en-US" dirty="0"/>
              <a:t>Impedance Z, is </a:t>
            </a:r>
            <a:r>
              <a:rPr lang="en-US" altLang="en-US" b="1" dirty="0"/>
              <a:t>the opposition to the flow of current in an AC circuit</a:t>
            </a:r>
            <a:r>
              <a:rPr lang="en-US" altLang="en-US" dirty="0"/>
              <a:t>. </a:t>
            </a:r>
            <a:r>
              <a:rPr lang="en-US" altLang="en-US" sz="750" dirty="0"/>
              <a:t>(G5A01)</a:t>
            </a:r>
            <a:r>
              <a:rPr lang="en-US" altLang="en-US" dirty="0"/>
              <a:t> </a:t>
            </a:r>
          </a:p>
        </p:txBody>
      </p:sp>
      <p:sp>
        <p:nvSpPr>
          <p:cNvPr id="34823" name="Text Box 7"/>
          <p:cNvSpPr txBox="1">
            <a:spLocks noChangeArrowheads="1"/>
          </p:cNvSpPr>
          <p:nvPr/>
        </p:nvSpPr>
        <p:spPr bwMode="auto">
          <a:xfrm>
            <a:off x="4276725" y="3246835"/>
            <a:ext cx="1209675"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050" dirty="0">
                <a:solidFill>
                  <a:srgbClr val="FF0000"/>
                </a:solidFill>
              </a:rPr>
              <a:t>See X</a:t>
            </a:r>
            <a:r>
              <a:rPr lang="en-US" altLang="en-US" sz="1050" baseline="-25000" dirty="0">
                <a:solidFill>
                  <a:srgbClr val="FF0000"/>
                </a:solidFill>
              </a:rPr>
              <a:t>C</a:t>
            </a:r>
            <a:r>
              <a:rPr lang="en-US" altLang="en-US" sz="1050" dirty="0">
                <a:solidFill>
                  <a:srgbClr val="FF0000"/>
                </a:solidFill>
              </a:rPr>
              <a:t> formula</a:t>
            </a:r>
          </a:p>
        </p:txBody>
      </p:sp>
      <p:sp>
        <p:nvSpPr>
          <p:cNvPr id="34824" name="Text Box 8"/>
          <p:cNvSpPr txBox="1">
            <a:spLocks noChangeArrowheads="1"/>
          </p:cNvSpPr>
          <p:nvPr/>
        </p:nvSpPr>
        <p:spPr bwMode="auto">
          <a:xfrm>
            <a:off x="4276725" y="3910906"/>
            <a:ext cx="1209675"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050" dirty="0">
                <a:solidFill>
                  <a:srgbClr val="FF0000"/>
                </a:solidFill>
              </a:rPr>
              <a:t>See X</a:t>
            </a:r>
            <a:r>
              <a:rPr lang="en-US" altLang="en-US" sz="1050" baseline="-25000" dirty="0">
                <a:solidFill>
                  <a:srgbClr val="FF0000"/>
                </a:solidFill>
              </a:rPr>
              <a:t>L</a:t>
            </a:r>
            <a:r>
              <a:rPr lang="en-US" altLang="en-US" sz="1050" dirty="0">
                <a:solidFill>
                  <a:srgbClr val="FF0000"/>
                </a:solidFill>
              </a:rPr>
              <a:t> formula</a:t>
            </a:r>
          </a:p>
        </p:txBody>
      </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21</a:t>
            </a:fld>
            <a:endParaRPr lang="en-US" altLang="en-US">
              <a:solidFill>
                <a:srgbClr val="000066"/>
              </a:solidFill>
            </a:endParaRPr>
          </a:p>
        </p:txBody>
      </p:sp>
    </p:spTree>
    <p:extLst>
      <p:ext uri="{BB962C8B-B14F-4D97-AF65-F5344CB8AC3E}">
        <p14:creationId xmlns:p14="http://schemas.microsoft.com/office/powerpoint/2010/main" val="22663446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wipe(up)">
                                      <p:cBhvr>
                                        <p:cTn id="7" dur="1000"/>
                                        <p:tgtEl>
                                          <p:spTgt spid="348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4819">
                                            <p:txEl>
                                              <p:pRg st="2" end="2"/>
                                            </p:txEl>
                                          </p:spTgt>
                                        </p:tgtEl>
                                        <p:attrNameLst>
                                          <p:attrName>style.visibility</p:attrName>
                                        </p:attrNameLst>
                                      </p:cBhvr>
                                      <p:to>
                                        <p:strVal val="visible"/>
                                      </p:to>
                                    </p:set>
                                    <p:animEffect transition="in" filter="wipe(left)">
                                      <p:cBhvr>
                                        <p:cTn id="12" dur="1000"/>
                                        <p:tgtEl>
                                          <p:spTgt spid="3481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34819">
                                            <p:txEl>
                                              <p:pRg st="4" end="4"/>
                                            </p:txEl>
                                          </p:spTgt>
                                        </p:tgtEl>
                                        <p:attrNameLst>
                                          <p:attrName>style.visibility</p:attrName>
                                        </p:attrNameLst>
                                      </p:cBhvr>
                                      <p:to>
                                        <p:strVal val="visible"/>
                                      </p:to>
                                    </p:set>
                                    <p:animEffect transition="in" filter="wipe(left)">
                                      <p:cBhvr>
                                        <p:cTn id="17" dur="1000"/>
                                        <p:tgtEl>
                                          <p:spTgt spid="34819">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34819">
                                            <p:txEl>
                                              <p:pRg st="6" end="6"/>
                                            </p:txEl>
                                          </p:spTgt>
                                        </p:tgtEl>
                                        <p:attrNameLst>
                                          <p:attrName>style.visibility</p:attrName>
                                        </p:attrNameLst>
                                      </p:cBhvr>
                                      <p:to>
                                        <p:strVal val="visible"/>
                                      </p:to>
                                    </p:set>
                                    <p:animEffect transition="in" filter="wipe(left)">
                                      <p:cBhvr>
                                        <p:cTn id="22" dur="1000"/>
                                        <p:tgtEl>
                                          <p:spTgt spid="34819">
                                            <p:txEl>
                                              <p:pRg st="6" end="6"/>
                                            </p:txEl>
                                          </p:spTgt>
                                        </p:tgtEl>
                                      </p:cBhvr>
                                    </p:animEffect>
                                  </p:childTnLst>
                                </p:cTn>
                              </p:par>
                            </p:childTnLst>
                          </p:cTn>
                        </p:par>
                        <p:par>
                          <p:cTn id="23" fill="hold" nodeType="afterGroup">
                            <p:stCondLst>
                              <p:cond delay="1000"/>
                            </p:stCondLst>
                            <p:childTnLst>
                              <p:par>
                                <p:cTn id="24" presetID="22" presetClass="entr" presetSubtype="2" fill="hold" grpId="0" nodeType="afterEffect">
                                  <p:stCondLst>
                                    <p:cond delay="500"/>
                                  </p:stCondLst>
                                  <p:childTnLst>
                                    <p:set>
                                      <p:cBhvr>
                                        <p:cTn id="25" dur="1" fill="hold">
                                          <p:stCondLst>
                                            <p:cond delay="0"/>
                                          </p:stCondLst>
                                        </p:cTn>
                                        <p:tgtEl>
                                          <p:spTgt spid="34823"/>
                                        </p:tgtEl>
                                        <p:attrNameLst>
                                          <p:attrName>style.visibility</p:attrName>
                                        </p:attrNameLst>
                                      </p:cBhvr>
                                      <p:to>
                                        <p:strVal val="visible"/>
                                      </p:to>
                                    </p:set>
                                    <p:animEffect transition="in" filter="wipe(right)">
                                      <p:cBhvr>
                                        <p:cTn id="26" dur="1000"/>
                                        <p:tgtEl>
                                          <p:spTgt spid="34823"/>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34819">
                                            <p:txEl>
                                              <p:pRg st="8" end="8"/>
                                            </p:txEl>
                                          </p:spTgt>
                                        </p:tgtEl>
                                        <p:attrNameLst>
                                          <p:attrName>style.visibility</p:attrName>
                                        </p:attrNameLst>
                                      </p:cBhvr>
                                      <p:to>
                                        <p:strVal val="visible"/>
                                      </p:to>
                                    </p:set>
                                    <p:animEffect transition="in" filter="wipe(left)">
                                      <p:cBhvr>
                                        <p:cTn id="31" dur="1000"/>
                                        <p:tgtEl>
                                          <p:spTgt spid="34819">
                                            <p:txEl>
                                              <p:pRg st="8" end="8"/>
                                            </p:txEl>
                                          </p:spTgt>
                                        </p:tgtEl>
                                      </p:cBhvr>
                                    </p:animEffect>
                                  </p:childTnLst>
                                </p:cTn>
                              </p:par>
                            </p:childTnLst>
                          </p:cTn>
                        </p:par>
                        <p:par>
                          <p:cTn id="32" fill="hold" nodeType="afterGroup">
                            <p:stCondLst>
                              <p:cond delay="1000"/>
                            </p:stCondLst>
                            <p:childTnLst>
                              <p:par>
                                <p:cTn id="33" presetID="22" presetClass="entr" presetSubtype="2" fill="hold" grpId="0" nodeType="afterEffect">
                                  <p:stCondLst>
                                    <p:cond delay="0"/>
                                  </p:stCondLst>
                                  <p:childTnLst>
                                    <p:set>
                                      <p:cBhvr>
                                        <p:cTn id="34" dur="1" fill="hold">
                                          <p:stCondLst>
                                            <p:cond delay="0"/>
                                          </p:stCondLst>
                                        </p:cTn>
                                        <p:tgtEl>
                                          <p:spTgt spid="34824"/>
                                        </p:tgtEl>
                                        <p:attrNameLst>
                                          <p:attrName>style.visibility</p:attrName>
                                        </p:attrNameLst>
                                      </p:cBhvr>
                                      <p:to>
                                        <p:strVal val="visible"/>
                                      </p:to>
                                    </p:set>
                                    <p:animEffect transition="in" filter="wipe(right)">
                                      <p:cBhvr>
                                        <p:cTn id="35" dur="1000"/>
                                        <p:tgtEl>
                                          <p:spTgt spid="3482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4" fill="hold" nodeType="clickEffect">
                                  <p:stCondLst>
                                    <p:cond delay="0"/>
                                  </p:stCondLst>
                                  <p:childTnLst>
                                    <p:set>
                                      <p:cBhvr>
                                        <p:cTn id="39" dur="1" fill="hold">
                                          <p:stCondLst>
                                            <p:cond delay="0"/>
                                          </p:stCondLst>
                                        </p:cTn>
                                        <p:tgtEl>
                                          <p:spTgt spid="34819">
                                            <p:txEl>
                                              <p:pRg st="10" end="10"/>
                                            </p:txEl>
                                          </p:spTgt>
                                        </p:tgtEl>
                                        <p:attrNameLst>
                                          <p:attrName>style.visibility</p:attrName>
                                        </p:attrNameLst>
                                      </p:cBhvr>
                                      <p:to>
                                        <p:strVal val="visible"/>
                                      </p:to>
                                    </p:set>
                                    <p:animEffect transition="in" filter="wipe(down)">
                                      <p:cBhvr>
                                        <p:cTn id="40" dur="1000"/>
                                        <p:tgtEl>
                                          <p:spTgt spid="3481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3" grpId="0"/>
      <p:bldP spid="348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826" name="Rectangle 2"/>
          <p:cNvSpPr>
            <a:spLocks noGrp="1" noChangeArrowheads="1"/>
          </p:cNvSpPr>
          <p:nvPr>
            <p:ph type="title"/>
          </p:nvPr>
        </p:nvSpPr>
        <p:spPr/>
        <p:txBody>
          <a:bodyPr/>
          <a:lstStyle/>
          <a:p>
            <a:pPr algn="ctr"/>
            <a:r>
              <a:rPr lang="en-US" altLang="en-US"/>
              <a:t>Circuits</a:t>
            </a:r>
          </a:p>
        </p:txBody>
      </p:sp>
      <p:sp>
        <p:nvSpPr>
          <p:cNvPr id="35843" name="Rectangle 3"/>
          <p:cNvSpPr>
            <a:spLocks noGrp="1" noChangeArrowheads="1"/>
          </p:cNvSpPr>
          <p:nvPr>
            <p:ph type="body" idx="1"/>
          </p:nvPr>
        </p:nvSpPr>
        <p:spPr>
          <a:xfrm>
            <a:off x="194191" y="879475"/>
            <a:ext cx="8858250" cy="3819983"/>
          </a:xfrm>
        </p:spPr>
        <p:txBody>
          <a:bodyPr>
            <a:normAutofit fontScale="92500" lnSpcReduction="10000"/>
          </a:bodyPr>
          <a:lstStyle/>
          <a:p>
            <a:pPr>
              <a:lnSpc>
                <a:spcPct val="90000"/>
              </a:lnSpc>
              <a:buFont typeface="Wingdings" panose="05000000000000000000" pitchFamily="2" charset="2"/>
              <a:buChar char="Ø"/>
            </a:pPr>
            <a:r>
              <a:rPr lang="en-US" altLang="en-US" dirty="0"/>
              <a:t>One method of impedance matching between two AC circuits is to </a:t>
            </a:r>
            <a:r>
              <a:rPr lang="en-US" altLang="en-US" b="1" dirty="0"/>
              <a:t>insert an LC network between the two circuits</a:t>
            </a:r>
            <a:r>
              <a:rPr lang="en-US" altLang="en-US" dirty="0"/>
              <a:t>. </a:t>
            </a:r>
            <a:r>
              <a:rPr lang="en-US" altLang="en-US" sz="750" dirty="0"/>
              <a:t>(G5A11)</a:t>
            </a:r>
            <a:r>
              <a:rPr lang="en-US" altLang="en-US" dirty="0"/>
              <a:t> </a:t>
            </a:r>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endParaRPr lang="en-US" altLang="en-US" dirty="0"/>
          </a:p>
          <a:p>
            <a:pPr marL="0" indent="0">
              <a:buNone/>
            </a:pPr>
            <a:endParaRPr lang="en-US" altLang="en-US" dirty="0"/>
          </a:p>
          <a:p>
            <a:pPr>
              <a:lnSpc>
                <a:spcPct val="90000"/>
              </a:lnSpc>
              <a:buFont typeface="Wingdings" panose="05000000000000000000" pitchFamily="2" charset="2"/>
              <a:buChar char="Ø"/>
            </a:pPr>
            <a:r>
              <a:rPr lang="en-US" altLang="en-US" dirty="0"/>
              <a:t>Impedance matching is important </a:t>
            </a:r>
            <a:r>
              <a:rPr lang="en-US" altLang="en-US" b="1" dirty="0"/>
              <a:t>so the source can deliver maximum power to the load</a:t>
            </a:r>
            <a:r>
              <a:rPr lang="en-US" altLang="en-US" dirty="0"/>
              <a:t>. </a:t>
            </a:r>
            <a:r>
              <a:rPr lang="en-US" altLang="en-US" sz="750" dirty="0"/>
              <a:t>(G5A08)</a:t>
            </a:r>
            <a:r>
              <a:rPr lang="en-US" altLang="en-US" dirty="0"/>
              <a:t> </a:t>
            </a:r>
          </a:p>
          <a:p>
            <a:pPr>
              <a:lnSpc>
                <a:spcPct val="90000"/>
              </a:lnSpc>
              <a:buFont typeface="Wingdings" panose="05000000000000000000" pitchFamily="2" charset="2"/>
              <a:buChar char="Ø"/>
            </a:pPr>
            <a:endParaRPr lang="en-US" altLang="en-US" sz="788" dirty="0"/>
          </a:p>
          <a:p>
            <a:pPr>
              <a:lnSpc>
                <a:spcPct val="90000"/>
              </a:lnSpc>
              <a:buFont typeface="Wingdings" panose="05000000000000000000" pitchFamily="2" charset="2"/>
              <a:buChar char="Ø"/>
            </a:pPr>
            <a:r>
              <a:rPr lang="en-US" altLang="en-US" dirty="0"/>
              <a:t>Devices that can be used for impedance matching at radio frequencies: </a:t>
            </a:r>
            <a:r>
              <a:rPr lang="en-US" altLang="en-US" sz="750" dirty="0"/>
              <a:t>(G5A10)</a:t>
            </a:r>
          </a:p>
          <a:p>
            <a:pPr>
              <a:lnSpc>
                <a:spcPct val="90000"/>
              </a:lnSpc>
              <a:buFont typeface="Wingdings" panose="05000000000000000000" pitchFamily="2" charset="2"/>
              <a:buChar char="Ø"/>
            </a:pPr>
            <a:endParaRPr lang="en-US" altLang="en-US" sz="750" dirty="0"/>
          </a:p>
          <a:p>
            <a:pPr lvl="1">
              <a:buFont typeface="Wingdings" panose="05000000000000000000" pitchFamily="2" charset="2"/>
              <a:buChar char="§"/>
            </a:pPr>
            <a:r>
              <a:rPr lang="en-US" altLang="en-US" dirty="0">
                <a:solidFill>
                  <a:srgbClr val="000066"/>
                </a:solidFill>
              </a:rPr>
              <a:t>A transformer</a:t>
            </a:r>
          </a:p>
          <a:p>
            <a:pPr lvl="1">
              <a:buFont typeface="Wingdings" panose="05000000000000000000" pitchFamily="2" charset="2"/>
              <a:buChar char="§"/>
            </a:pPr>
            <a:endParaRPr lang="en-US" altLang="en-US" dirty="0">
              <a:solidFill>
                <a:srgbClr val="000066"/>
              </a:solidFill>
            </a:endParaRPr>
          </a:p>
          <a:p>
            <a:pPr lvl="1">
              <a:buFont typeface="Wingdings" panose="05000000000000000000" pitchFamily="2" charset="2"/>
              <a:buChar char="§"/>
            </a:pPr>
            <a:r>
              <a:rPr lang="en-US" altLang="en-US" dirty="0">
                <a:solidFill>
                  <a:srgbClr val="000066"/>
                </a:solidFill>
              </a:rPr>
              <a:t>A Pi-network</a:t>
            </a:r>
          </a:p>
          <a:p>
            <a:pPr lvl="1">
              <a:buFont typeface="Wingdings" panose="05000000000000000000" pitchFamily="2" charset="2"/>
              <a:buChar char="§"/>
            </a:pPr>
            <a:endParaRPr lang="en-US" altLang="en-US" dirty="0">
              <a:solidFill>
                <a:srgbClr val="000066"/>
              </a:solidFill>
            </a:endParaRPr>
          </a:p>
          <a:p>
            <a:pPr lvl="1">
              <a:buFont typeface="Wingdings" panose="05000000000000000000" pitchFamily="2" charset="2"/>
              <a:buChar char="§"/>
            </a:pPr>
            <a:r>
              <a:rPr lang="en-US" altLang="en-US" dirty="0">
                <a:solidFill>
                  <a:srgbClr val="000066"/>
                </a:solidFill>
              </a:rPr>
              <a:t>A length of transmission line </a:t>
            </a:r>
          </a:p>
          <a:p>
            <a:pPr>
              <a:lnSpc>
                <a:spcPct val="90000"/>
              </a:lnSpc>
              <a:buFont typeface="Wingdings" panose="05000000000000000000" pitchFamily="2" charset="2"/>
              <a:buChar char="Ø"/>
            </a:pPr>
            <a:endParaRPr lang="en-US" altLang="en-US" dirty="0"/>
          </a:p>
        </p:txBody>
      </p:sp>
      <p:pic>
        <p:nvPicPr>
          <p:cNvPr id="35844" name="Picture 4" descr="LC Network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0316" y="1326416"/>
            <a:ext cx="2721769"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3"/>
          <a:stretch>
            <a:fillRect/>
          </a:stretch>
        </p:blipFill>
        <p:spPr>
          <a:xfrm>
            <a:off x="3611761" y="3054102"/>
            <a:ext cx="742950" cy="574614"/>
          </a:xfrm>
          <a:prstGeom prst="rect">
            <a:avLst/>
          </a:prstGeom>
        </p:spPr>
      </p:pic>
      <p:pic>
        <p:nvPicPr>
          <p:cNvPr id="4" name="Picture 3"/>
          <p:cNvPicPr>
            <a:picLocks noChangeAspect="1"/>
          </p:cNvPicPr>
          <p:nvPr/>
        </p:nvPicPr>
        <p:blipFill>
          <a:blip r:embed="rId4"/>
          <a:stretch>
            <a:fillRect/>
          </a:stretch>
        </p:blipFill>
        <p:spPr>
          <a:xfrm>
            <a:off x="4863789" y="3478183"/>
            <a:ext cx="738924" cy="571500"/>
          </a:xfrm>
          <a:prstGeom prst="rect">
            <a:avLst/>
          </a:prstGeom>
        </p:spPr>
      </p:pic>
      <p:pic>
        <p:nvPicPr>
          <p:cNvPr id="5" name="Picture 4"/>
          <p:cNvPicPr>
            <a:picLocks noChangeAspect="1"/>
          </p:cNvPicPr>
          <p:nvPr/>
        </p:nvPicPr>
        <p:blipFill>
          <a:blip r:embed="rId5"/>
          <a:stretch>
            <a:fillRect/>
          </a:stretch>
        </p:blipFill>
        <p:spPr>
          <a:xfrm>
            <a:off x="5844464" y="4046868"/>
            <a:ext cx="715241" cy="553183"/>
          </a:xfrm>
          <a:prstGeom prst="rect">
            <a:avLst/>
          </a:prstGeom>
        </p:spPr>
      </p:pic>
      <p:cxnSp>
        <p:nvCxnSpPr>
          <p:cNvPr id="8" name="Straight Arrow Connector 7"/>
          <p:cNvCxnSpPr/>
          <p:nvPr/>
        </p:nvCxnSpPr>
        <p:spPr bwMode="auto">
          <a:xfrm>
            <a:off x="2085975" y="3257550"/>
            <a:ext cx="1457325" cy="0"/>
          </a:xfrm>
          <a:prstGeom prst="straightConnector1">
            <a:avLst/>
          </a:prstGeom>
          <a:solidFill>
            <a:schemeClr val="accent1"/>
          </a:solidFill>
          <a:ln w="38100" cap="sq" cmpd="sng" algn="ctr">
            <a:solidFill>
              <a:srgbClr val="FF0000"/>
            </a:solidFill>
            <a:prstDash val="solid"/>
            <a:round/>
            <a:headEnd type="none" w="sm" len="sm"/>
            <a:tailEnd type="triangle"/>
          </a:ln>
          <a:effectLst/>
        </p:spPr>
      </p:cxnSp>
      <p:cxnSp>
        <p:nvCxnSpPr>
          <p:cNvPr id="14" name="Straight Arrow Connector 13"/>
          <p:cNvCxnSpPr/>
          <p:nvPr/>
        </p:nvCxnSpPr>
        <p:spPr bwMode="auto">
          <a:xfrm>
            <a:off x="2000250" y="3829050"/>
            <a:ext cx="2800350" cy="0"/>
          </a:xfrm>
          <a:prstGeom prst="straightConnector1">
            <a:avLst/>
          </a:prstGeom>
          <a:solidFill>
            <a:schemeClr val="accent1"/>
          </a:solidFill>
          <a:ln w="38100" cap="sq" cmpd="sng" algn="ctr">
            <a:solidFill>
              <a:srgbClr val="FF0000"/>
            </a:solidFill>
            <a:prstDash val="solid"/>
            <a:round/>
            <a:headEnd type="none" w="sm" len="sm"/>
            <a:tailEnd type="triangle"/>
          </a:ln>
          <a:effectLst/>
        </p:spPr>
      </p:cxnSp>
      <p:cxnSp>
        <p:nvCxnSpPr>
          <p:cNvPr id="15" name="Straight Arrow Connector 14"/>
          <p:cNvCxnSpPr/>
          <p:nvPr/>
        </p:nvCxnSpPr>
        <p:spPr bwMode="auto">
          <a:xfrm>
            <a:off x="3074491" y="4326274"/>
            <a:ext cx="2560439" cy="0"/>
          </a:xfrm>
          <a:prstGeom prst="straightConnector1">
            <a:avLst/>
          </a:prstGeom>
          <a:solidFill>
            <a:schemeClr val="accent1"/>
          </a:solidFill>
          <a:ln w="38100" cap="sq" cmpd="sng" algn="ctr">
            <a:solidFill>
              <a:srgbClr val="FF0000"/>
            </a:solidFill>
            <a:prstDash val="solid"/>
            <a:round/>
            <a:headEnd type="none" w="sm" len="sm"/>
            <a:tailEnd type="triangle"/>
          </a:ln>
          <a:effectLst/>
        </p:spPr>
      </p:cxnSp>
      <p:sp>
        <p:nvSpPr>
          <p:cNvPr id="22" name="Text Box 12"/>
          <p:cNvSpPr txBox="1">
            <a:spLocks noChangeArrowheads="1"/>
          </p:cNvSpPr>
          <p:nvPr/>
        </p:nvSpPr>
        <p:spPr bwMode="auto">
          <a:xfrm>
            <a:off x="2571750" y="4676042"/>
            <a:ext cx="2822972"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eaLnBrk="1" hangingPunct="1">
              <a:spcBef>
                <a:spcPct val="50000"/>
              </a:spcBef>
              <a:buClrTx/>
              <a:buFontTx/>
              <a:buNone/>
            </a:pPr>
            <a:r>
              <a:rPr lang="en-US" altLang="en-US" sz="1350" dirty="0">
                <a:solidFill>
                  <a:srgbClr val="FF0000"/>
                </a:solidFill>
              </a:rPr>
              <a:t>All of these choices are correct.</a:t>
            </a:r>
          </a:p>
        </p:txBody>
      </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22</a:t>
            </a:fld>
            <a:endParaRPr lang="en-US" altLang="en-US">
              <a:solidFill>
                <a:srgbClr val="000066"/>
              </a:solidFill>
            </a:endParaRPr>
          </a:p>
        </p:txBody>
      </p:sp>
    </p:spTree>
    <p:extLst>
      <p:ext uri="{BB962C8B-B14F-4D97-AF65-F5344CB8AC3E}">
        <p14:creationId xmlns:p14="http://schemas.microsoft.com/office/powerpoint/2010/main" val="36608988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Effect transition="in" filter="wipe(up)">
                                      <p:cBhvr>
                                        <p:cTn id="7" dur="1000"/>
                                        <p:tgtEl>
                                          <p:spTgt spid="358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35844"/>
                                        </p:tgtEl>
                                        <p:attrNameLst>
                                          <p:attrName>style.visibility</p:attrName>
                                        </p:attrNameLst>
                                      </p:cBhvr>
                                      <p:to>
                                        <p:strVal val="visible"/>
                                      </p:to>
                                    </p:set>
                                    <p:anim calcmode="lin" valueType="num">
                                      <p:cBhvr>
                                        <p:cTn id="12" dur="1000" fill="hold"/>
                                        <p:tgtEl>
                                          <p:spTgt spid="35844"/>
                                        </p:tgtEl>
                                        <p:attrNameLst>
                                          <p:attrName>ppt_w</p:attrName>
                                        </p:attrNameLst>
                                      </p:cBhvr>
                                      <p:tavLst>
                                        <p:tav tm="0">
                                          <p:val>
                                            <p:fltVal val="0"/>
                                          </p:val>
                                        </p:tav>
                                        <p:tav tm="100000">
                                          <p:val>
                                            <p:strVal val="#ppt_w"/>
                                          </p:val>
                                        </p:tav>
                                      </p:tavLst>
                                    </p:anim>
                                    <p:anim calcmode="lin" valueType="num">
                                      <p:cBhvr>
                                        <p:cTn id="13" dur="1000" fill="hold"/>
                                        <p:tgtEl>
                                          <p:spTgt spid="35844"/>
                                        </p:tgtEl>
                                        <p:attrNameLst>
                                          <p:attrName>ppt_h</p:attrName>
                                        </p:attrNameLst>
                                      </p:cBhvr>
                                      <p:tavLst>
                                        <p:tav tm="0">
                                          <p:val>
                                            <p:fltVal val="0"/>
                                          </p:val>
                                        </p:tav>
                                        <p:tav tm="100000">
                                          <p:val>
                                            <p:strVal val="#ppt_h"/>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nodeType="clickEffect">
                                  <p:stCondLst>
                                    <p:cond delay="0"/>
                                  </p:stCondLst>
                                  <p:childTnLst>
                                    <p:set>
                                      <p:cBhvr>
                                        <p:cTn id="17" dur="1" fill="hold">
                                          <p:stCondLst>
                                            <p:cond delay="0"/>
                                          </p:stCondLst>
                                        </p:cTn>
                                        <p:tgtEl>
                                          <p:spTgt spid="35843">
                                            <p:txEl>
                                              <p:pRg st="4" end="4"/>
                                            </p:txEl>
                                          </p:spTgt>
                                        </p:tgtEl>
                                        <p:attrNameLst>
                                          <p:attrName>style.visibility</p:attrName>
                                        </p:attrNameLst>
                                      </p:cBhvr>
                                      <p:to>
                                        <p:strVal val="visible"/>
                                      </p:to>
                                    </p:set>
                                    <p:animEffect transition="in" filter="wipe(left)">
                                      <p:cBhvr>
                                        <p:cTn id="18" dur="1000"/>
                                        <p:tgtEl>
                                          <p:spTgt spid="3584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35843">
                                            <p:txEl>
                                              <p:pRg st="6" end="6"/>
                                            </p:txEl>
                                          </p:spTgt>
                                        </p:tgtEl>
                                        <p:attrNameLst>
                                          <p:attrName>style.visibility</p:attrName>
                                        </p:attrNameLst>
                                      </p:cBhvr>
                                      <p:to>
                                        <p:strVal val="visible"/>
                                      </p:to>
                                    </p:set>
                                    <p:animEffect transition="in" filter="wipe(left)">
                                      <p:cBhvr>
                                        <p:cTn id="23" dur="1000"/>
                                        <p:tgtEl>
                                          <p:spTgt spid="35843">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35843">
                                            <p:txEl>
                                              <p:pRg st="8" end="8"/>
                                            </p:txEl>
                                          </p:spTgt>
                                        </p:tgtEl>
                                        <p:attrNameLst>
                                          <p:attrName>style.visibility</p:attrName>
                                        </p:attrNameLst>
                                      </p:cBhvr>
                                      <p:to>
                                        <p:strVal val="visible"/>
                                      </p:to>
                                    </p:set>
                                    <p:animEffect transition="in" filter="wipe(left)">
                                      <p:cBhvr>
                                        <p:cTn id="28" dur="1000"/>
                                        <p:tgtEl>
                                          <p:spTgt spid="35843">
                                            <p:txEl>
                                              <p:pRg st="8" end="8"/>
                                            </p:txEl>
                                          </p:spTgt>
                                        </p:tgtEl>
                                      </p:cBhvr>
                                    </p:animEffect>
                                  </p:childTnLst>
                                </p:cTn>
                              </p:par>
                            </p:childTnLst>
                          </p:cTn>
                        </p:par>
                        <p:par>
                          <p:cTn id="29" fill="hold">
                            <p:stCondLst>
                              <p:cond delay="1000"/>
                            </p:stCondLst>
                            <p:childTnLst>
                              <p:par>
                                <p:cTn id="30" presetID="22" presetClass="entr" presetSubtype="8"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1000"/>
                                        <p:tgtEl>
                                          <p:spTgt spid="8"/>
                                        </p:tgtEl>
                                      </p:cBhvr>
                                    </p:animEffect>
                                  </p:childTnLst>
                                </p:cTn>
                              </p:par>
                            </p:childTnLst>
                          </p:cTn>
                        </p:par>
                        <p:par>
                          <p:cTn id="33" fill="hold">
                            <p:stCondLst>
                              <p:cond delay="2000"/>
                            </p:stCondLst>
                            <p:childTnLst>
                              <p:par>
                                <p:cTn id="34" presetID="10" presetClass="entr" presetSubtype="0"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1000"/>
                                        <p:tgtEl>
                                          <p:spTgt spid="3"/>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35843">
                                            <p:txEl>
                                              <p:pRg st="10" end="10"/>
                                            </p:txEl>
                                          </p:spTgt>
                                        </p:tgtEl>
                                        <p:attrNameLst>
                                          <p:attrName>style.visibility</p:attrName>
                                        </p:attrNameLst>
                                      </p:cBhvr>
                                      <p:to>
                                        <p:strVal val="visible"/>
                                      </p:to>
                                    </p:set>
                                    <p:animEffect transition="in" filter="wipe(left)">
                                      <p:cBhvr>
                                        <p:cTn id="41" dur="1000"/>
                                        <p:tgtEl>
                                          <p:spTgt spid="35843">
                                            <p:txEl>
                                              <p:pRg st="10" end="10"/>
                                            </p:txEl>
                                          </p:spTgt>
                                        </p:tgtEl>
                                      </p:cBhvr>
                                    </p:animEffect>
                                  </p:childTnLst>
                                </p:cTn>
                              </p:par>
                            </p:childTnLst>
                          </p:cTn>
                        </p:par>
                        <p:par>
                          <p:cTn id="42" fill="hold">
                            <p:stCondLst>
                              <p:cond delay="1000"/>
                            </p:stCondLst>
                            <p:childTnLst>
                              <p:par>
                                <p:cTn id="43" presetID="22" presetClass="entr" presetSubtype="8"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1000"/>
                                        <p:tgtEl>
                                          <p:spTgt spid="14"/>
                                        </p:tgtEl>
                                      </p:cBhvr>
                                    </p:animEffect>
                                  </p:childTnLst>
                                </p:cTn>
                              </p:par>
                            </p:childTnLst>
                          </p:cTn>
                        </p:par>
                        <p:par>
                          <p:cTn id="46" fill="hold">
                            <p:stCondLst>
                              <p:cond delay="2000"/>
                            </p:stCondLst>
                            <p:childTnLst>
                              <p:par>
                                <p:cTn id="47" presetID="10" presetClass="entr" presetSubtype="0"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1000"/>
                                        <p:tgtEl>
                                          <p:spTgt spid="4"/>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35843">
                                            <p:txEl>
                                              <p:pRg st="12" end="12"/>
                                            </p:txEl>
                                          </p:spTgt>
                                        </p:tgtEl>
                                        <p:attrNameLst>
                                          <p:attrName>style.visibility</p:attrName>
                                        </p:attrNameLst>
                                      </p:cBhvr>
                                      <p:to>
                                        <p:strVal val="visible"/>
                                      </p:to>
                                    </p:set>
                                    <p:animEffect transition="in" filter="wipe(left)">
                                      <p:cBhvr>
                                        <p:cTn id="54" dur="1000"/>
                                        <p:tgtEl>
                                          <p:spTgt spid="35843">
                                            <p:txEl>
                                              <p:pRg st="12" end="12"/>
                                            </p:txEl>
                                          </p:spTgt>
                                        </p:tgtEl>
                                      </p:cBhvr>
                                    </p:animEffect>
                                  </p:childTnLst>
                                </p:cTn>
                              </p:par>
                            </p:childTnLst>
                          </p:cTn>
                        </p:par>
                        <p:par>
                          <p:cTn id="55" fill="hold">
                            <p:stCondLst>
                              <p:cond delay="1000"/>
                            </p:stCondLst>
                            <p:childTnLst>
                              <p:par>
                                <p:cTn id="56" presetID="22" presetClass="entr" presetSubtype="8"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ipe(left)">
                                      <p:cBhvr>
                                        <p:cTn id="58" dur="1000"/>
                                        <p:tgtEl>
                                          <p:spTgt spid="15"/>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fade">
                                      <p:cBhvr>
                                        <p:cTn id="62" dur="1000"/>
                                        <p:tgtEl>
                                          <p:spTgt spid="5"/>
                                        </p:tgtEl>
                                      </p:cBhvr>
                                    </p:animEffect>
                                  </p:childTnLst>
                                </p:cTn>
                              </p:par>
                            </p:childTnLst>
                          </p:cTn>
                        </p:par>
                      </p:childTnLst>
                    </p:cTn>
                  </p:par>
                  <p:par>
                    <p:cTn id="63" fill="hold">
                      <p:stCondLst>
                        <p:cond delay="indefinite"/>
                      </p:stCondLst>
                      <p:childTnLst>
                        <p:par>
                          <p:cTn id="64" fill="hold">
                            <p:stCondLst>
                              <p:cond delay="0"/>
                            </p:stCondLst>
                            <p:childTnLst>
                              <p:par>
                                <p:cTn id="65" presetID="23" presetClass="entr" presetSubtype="16"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1000" fill="hold"/>
                                        <p:tgtEl>
                                          <p:spTgt spid="22"/>
                                        </p:tgtEl>
                                        <p:attrNameLst>
                                          <p:attrName>ppt_w</p:attrName>
                                        </p:attrNameLst>
                                      </p:cBhvr>
                                      <p:tavLst>
                                        <p:tav tm="0">
                                          <p:val>
                                            <p:fltVal val="0"/>
                                          </p:val>
                                        </p:tav>
                                        <p:tav tm="100000">
                                          <p:val>
                                            <p:strVal val="#ppt_w"/>
                                          </p:val>
                                        </p:tav>
                                      </p:tavLst>
                                    </p:anim>
                                    <p:anim calcmode="lin" valueType="num">
                                      <p:cBhvr>
                                        <p:cTn id="68" dur="1000" fill="hold"/>
                                        <p:tgtEl>
                                          <p:spTgt spid="22"/>
                                        </p:tgtEl>
                                        <p:attrNameLst>
                                          <p:attrName>ppt_h</p:attrName>
                                        </p:attrNameLst>
                                      </p:cBhvr>
                                      <p:tavLst>
                                        <p:tav tm="0">
                                          <p:val>
                                            <p:fltVal val="0"/>
                                          </p:val>
                                        </p:tav>
                                        <p:tav tm="100000">
                                          <p:val>
                                            <p:strVal val="#ppt_h"/>
                                          </p:val>
                                        </p:tav>
                                      </p:tavLst>
                                    </p:anim>
                                  </p:childTnLst>
                                </p:cTn>
                              </p:par>
                              <p:par>
                                <p:cTn id="69" presetID="8" presetClass="emph" presetSubtype="0" fill="hold" grpId="1" nodeType="withEffect">
                                  <p:stCondLst>
                                    <p:cond delay="0"/>
                                  </p:stCondLst>
                                  <p:childTnLst>
                                    <p:animRot by="21600000">
                                      <p:cBhvr>
                                        <p:cTn id="70" dur="1000" fill="hold"/>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2"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826" name="Rectangle 2"/>
          <p:cNvSpPr>
            <a:spLocks noGrp="1" noChangeArrowheads="1"/>
          </p:cNvSpPr>
          <p:nvPr>
            <p:ph type="title"/>
          </p:nvPr>
        </p:nvSpPr>
        <p:spPr/>
        <p:txBody>
          <a:bodyPr/>
          <a:lstStyle/>
          <a:p>
            <a:pPr algn="ctr"/>
            <a:r>
              <a:rPr lang="en-US" altLang="en-US"/>
              <a:t>Circuits</a:t>
            </a:r>
          </a:p>
        </p:txBody>
      </p:sp>
      <p:sp>
        <p:nvSpPr>
          <p:cNvPr id="35843" name="Rectangle 3"/>
          <p:cNvSpPr>
            <a:spLocks noGrp="1" noChangeArrowheads="1"/>
          </p:cNvSpPr>
          <p:nvPr>
            <p:ph type="body" idx="1"/>
          </p:nvPr>
        </p:nvSpPr>
        <p:spPr>
          <a:xfrm>
            <a:off x="1108623" y="1127494"/>
            <a:ext cx="3543300" cy="3269456"/>
          </a:xfrm>
        </p:spPr>
        <p:txBody>
          <a:bodyPr>
            <a:normAutofit lnSpcReduction="10000"/>
          </a:bodyPr>
          <a:lstStyle/>
          <a:p>
            <a:pPr lvl="0">
              <a:buFont typeface="Wingdings" panose="05000000000000000000" pitchFamily="2" charset="2"/>
              <a:buChar char="Ø"/>
            </a:pPr>
            <a:r>
              <a:rPr lang="en-US" altLang="en-US" dirty="0">
                <a:solidFill>
                  <a:srgbClr val="000066"/>
                </a:solidFill>
              </a:rPr>
              <a:t>When the impedance of an electrical load is equal to the internal impedance of the power source, </a:t>
            </a:r>
            <a:r>
              <a:rPr lang="en-US" altLang="en-US" b="1" dirty="0">
                <a:solidFill>
                  <a:srgbClr val="000066"/>
                </a:solidFill>
              </a:rPr>
              <a:t>the source can deliver maximum power to the load</a:t>
            </a:r>
            <a:r>
              <a:rPr lang="en-US" altLang="en-US" dirty="0">
                <a:solidFill>
                  <a:srgbClr val="000066"/>
                </a:solidFill>
              </a:rPr>
              <a:t>. </a:t>
            </a:r>
            <a:r>
              <a:rPr lang="en-US" altLang="en-US" sz="750" dirty="0">
                <a:solidFill>
                  <a:srgbClr val="000066"/>
                </a:solidFill>
              </a:rPr>
              <a:t>(G5A07)</a:t>
            </a:r>
          </a:p>
          <a:p>
            <a:pPr lvl="0">
              <a:buFont typeface="Wingdings" panose="05000000000000000000" pitchFamily="2" charset="2"/>
              <a:buChar char="Ø"/>
            </a:pPr>
            <a:endParaRPr lang="en-US" altLang="en-US" sz="750" dirty="0">
              <a:solidFill>
                <a:srgbClr val="000066"/>
              </a:solidFill>
            </a:endParaRPr>
          </a:p>
          <a:p>
            <a:pPr lvl="0">
              <a:buFont typeface="Wingdings" panose="05000000000000000000" pitchFamily="2" charset="2"/>
              <a:buChar char="Ø"/>
            </a:pPr>
            <a:endParaRPr lang="en-US" altLang="en-US" sz="750" dirty="0">
              <a:solidFill>
                <a:srgbClr val="000066"/>
              </a:solidFill>
            </a:endParaRPr>
          </a:p>
          <a:p>
            <a:pPr lvl="0">
              <a:buFont typeface="Wingdings" panose="05000000000000000000" pitchFamily="2" charset="2"/>
              <a:buChar char="Ø"/>
            </a:pPr>
            <a:endParaRPr lang="en-US" altLang="en-US" sz="750" dirty="0">
              <a:solidFill>
                <a:srgbClr val="000066"/>
              </a:solidFill>
            </a:endParaRPr>
          </a:p>
          <a:p>
            <a:pPr marL="0" indent="0">
              <a:buNone/>
            </a:pPr>
            <a:endParaRPr lang="en-US" altLang="en-US" sz="750" dirty="0">
              <a:solidFill>
                <a:srgbClr val="000066"/>
              </a:solidFill>
            </a:endParaRPr>
          </a:p>
          <a:p>
            <a:pPr lvl="0">
              <a:buFont typeface="Wingdings" panose="05000000000000000000" pitchFamily="2" charset="2"/>
              <a:buChar char="Ø"/>
            </a:pPr>
            <a:endParaRPr lang="en-US" altLang="en-US" sz="750" dirty="0">
              <a:solidFill>
                <a:srgbClr val="000066"/>
              </a:solidFill>
            </a:endParaRPr>
          </a:p>
          <a:p>
            <a:pPr lvl="0">
              <a:buFont typeface="Wingdings" panose="05000000000000000000" pitchFamily="2" charset="2"/>
              <a:buChar char="Ø"/>
            </a:pPr>
            <a:r>
              <a:rPr lang="en-US" altLang="en-US" dirty="0">
                <a:solidFill>
                  <a:srgbClr val="000066"/>
                </a:solidFill>
              </a:rPr>
              <a:t>The </a:t>
            </a:r>
            <a:r>
              <a:rPr lang="en-US" altLang="en-US" b="1" dirty="0">
                <a:solidFill>
                  <a:srgbClr val="000066"/>
                </a:solidFill>
              </a:rPr>
              <a:t>impedance</a:t>
            </a:r>
            <a:r>
              <a:rPr lang="en-US" altLang="en-US" dirty="0">
                <a:solidFill>
                  <a:srgbClr val="000066"/>
                </a:solidFill>
              </a:rPr>
              <a:t> of a low-pass filter should be </a:t>
            </a:r>
            <a:r>
              <a:rPr lang="en-US" altLang="en-US" b="1" dirty="0">
                <a:solidFill>
                  <a:srgbClr val="000066"/>
                </a:solidFill>
              </a:rPr>
              <a:t>about the same</a:t>
            </a:r>
            <a:r>
              <a:rPr lang="en-US" altLang="en-US" dirty="0">
                <a:solidFill>
                  <a:srgbClr val="000066"/>
                </a:solidFill>
              </a:rPr>
              <a:t> as the impedance of the transmission line into which it is inserted. </a:t>
            </a:r>
            <a:r>
              <a:rPr lang="en-US" altLang="en-US" sz="750" dirty="0">
                <a:solidFill>
                  <a:srgbClr val="000066"/>
                </a:solidFill>
              </a:rPr>
              <a:t>(G7C06)</a:t>
            </a:r>
            <a:r>
              <a:rPr lang="en-US" altLang="en-US" dirty="0">
                <a:solidFill>
                  <a:srgbClr val="000066"/>
                </a:solidFill>
              </a:rPr>
              <a:t>   </a:t>
            </a:r>
            <a:endParaRPr lang="en-US" altLang="en-US" dirty="0"/>
          </a:p>
        </p:txBody>
      </p:sp>
      <p:pic>
        <p:nvPicPr>
          <p:cNvPr id="7" name="Picture 6"/>
          <p:cNvPicPr>
            <a:picLocks noChangeAspect="1"/>
          </p:cNvPicPr>
          <p:nvPr/>
        </p:nvPicPr>
        <p:blipFill>
          <a:blip r:embed="rId2"/>
          <a:stretch>
            <a:fillRect/>
          </a:stretch>
        </p:blipFill>
        <p:spPr>
          <a:xfrm>
            <a:off x="5257801" y="1005839"/>
            <a:ext cx="2777576" cy="1600201"/>
          </a:xfrm>
          <a:prstGeom prst="rect">
            <a:avLst/>
          </a:prstGeom>
        </p:spPr>
      </p:pic>
      <p:pic>
        <p:nvPicPr>
          <p:cNvPr id="43012" name="Picture 4" descr="Image result for impedance of low pass filter matching transmission li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7647" y="2825404"/>
            <a:ext cx="2791864" cy="1600201"/>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23</a:t>
            </a:fld>
            <a:endParaRPr lang="en-US" altLang="en-US">
              <a:solidFill>
                <a:srgbClr val="000066"/>
              </a:solidFill>
            </a:endParaRPr>
          </a:p>
        </p:txBody>
      </p:sp>
    </p:spTree>
    <p:extLst>
      <p:ext uri="{BB962C8B-B14F-4D97-AF65-F5344CB8AC3E}">
        <p14:creationId xmlns:p14="http://schemas.microsoft.com/office/powerpoint/2010/main" val="42835361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Effect transition="in" filter="wipe(up)">
                                      <p:cBhvr>
                                        <p:cTn id="7" dur="1000"/>
                                        <p:tgtEl>
                                          <p:spTgt spid="35843">
                                            <p:txEl>
                                              <p:pRg st="0" end="0"/>
                                            </p:txEl>
                                          </p:spTgt>
                                        </p:tgtEl>
                                      </p:cBhvr>
                                    </p:animEffect>
                                  </p:childTnLst>
                                </p:cTn>
                              </p:par>
                            </p:childTnLst>
                          </p:cTn>
                        </p:par>
                        <p:par>
                          <p:cTn id="8" fill="hold">
                            <p:stCondLst>
                              <p:cond delay="1000"/>
                            </p:stCondLst>
                            <p:childTnLst>
                              <p:par>
                                <p:cTn id="9" presetID="22" presetClass="entr" presetSubtype="2"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10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35843">
                                            <p:txEl>
                                              <p:pRg st="6" end="6"/>
                                            </p:txEl>
                                          </p:spTgt>
                                        </p:tgtEl>
                                        <p:attrNameLst>
                                          <p:attrName>style.visibility</p:attrName>
                                        </p:attrNameLst>
                                      </p:cBhvr>
                                      <p:to>
                                        <p:strVal val="visible"/>
                                      </p:to>
                                    </p:set>
                                    <p:animEffect transition="in" filter="wipe(left)">
                                      <p:cBhvr>
                                        <p:cTn id="16" dur="1000"/>
                                        <p:tgtEl>
                                          <p:spTgt spid="35843">
                                            <p:txEl>
                                              <p:pRg st="6" end="6"/>
                                            </p:txEl>
                                          </p:spTgt>
                                        </p:tgtEl>
                                      </p:cBhvr>
                                    </p:animEffect>
                                  </p:childTnLst>
                                </p:cTn>
                              </p:par>
                            </p:childTnLst>
                          </p:cTn>
                        </p:par>
                        <p:par>
                          <p:cTn id="17" fill="hold">
                            <p:stCondLst>
                              <p:cond delay="1000"/>
                            </p:stCondLst>
                            <p:childTnLst>
                              <p:par>
                                <p:cTn id="18" presetID="22" presetClass="entr" presetSubtype="4" fill="hold" nodeType="afterEffect">
                                  <p:stCondLst>
                                    <p:cond delay="1000"/>
                                  </p:stCondLst>
                                  <p:childTnLst>
                                    <p:set>
                                      <p:cBhvr>
                                        <p:cTn id="19" dur="1" fill="hold">
                                          <p:stCondLst>
                                            <p:cond delay="0"/>
                                          </p:stCondLst>
                                        </p:cTn>
                                        <p:tgtEl>
                                          <p:spTgt spid="43012"/>
                                        </p:tgtEl>
                                        <p:attrNameLst>
                                          <p:attrName>style.visibility</p:attrName>
                                        </p:attrNameLst>
                                      </p:cBhvr>
                                      <p:to>
                                        <p:strVal val="visible"/>
                                      </p:to>
                                    </p:set>
                                    <p:animEffect transition="in" filter="wipe(down)">
                                      <p:cBhvr>
                                        <p:cTn id="20" dur="1000"/>
                                        <p:tgtEl>
                                          <p:spTgt spid="430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826" name="Rectangle 2"/>
          <p:cNvSpPr>
            <a:spLocks noGrp="1" noChangeArrowheads="1"/>
          </p:cNvSpPr>
          <p:nvPr>
            <p:ph type="title"/>
          </p:nvPr>
        </p:nvSpPr>
        <p:spPr/>
        <p:txBody>
          <a:bodyPr/>
          <a:lstStyle/>
          <a:p>
            <a:pPr algn="ctr"/>
            <a:r>
              <a:rPr lang="en-US" altLang="en-US"/>
              <a:t>Circuits</a:t>
            </a:r>
          </a:p>
        </p:txBody>
      </p:sp>
      <p:sp>
        <p:nvSpPr>
          <p:cNvPr id="35843" name="Rectangle 3"/>
          <p:cNvSpPr>
            <a:spLocks noGrp="1" noChangeArrowheads="1"/>
          </p:cNvSpPr>
          <p:nvPr>
            <p:ph type="body" idx="1"/>
          </p:nvPr>
        </p:nvSpPr>
        <p:spPr>
          <a:xfrm>
            <a:off x="821531" y="710803"/>
            <a:ext cx="3886200" cy="3721894"/>
          </a:xfrm>
        </p:spPr>
        <p:txBody>
          <a:bodyPr>
            <a:normAutofit fontScale="92500" lnSpcReduction="10000"/>
          </a:bodyPr>
          <a:lstStyle/>
          <a:p>
            <a:pPr lvl="0">
              <a:buFont typeface="Wingdings" panose="05000000000000000000" pitchFamily="2" charset="2"/>
              <a:buChar char="Ø"/>
            </a:pPr>
            <a:endParaRPr lang="en-US" altLang="en-US" sz="750" dirty="0">
              <a:solidFill>
                <a:srgbClr val="000066"/>
              </a:solidFill>
            </a:endParaRPr>
          </a:p>
          <a:p>
            <a:pPr lvl="0">
              <a:buFont typeface="Wingdings" panose="05000000000000000000" pitchFamily="2" charset="2"/>
              <a:buChar char="Ø"/>
            </a:pPr>
            <a:endParaRPr lang="en-US" altLang="en-US" dirty="0">
              <a:solidFill>
                <a:srgbClr val="000066"/>
              </a:solidFill>
            </a:endParaRPr>
          </a:p>
          <a:p>
            <a:pPr lvl="0">
              <a:buFont typeface="Wingdings" panose="05000000000000000000" pitchFamily="2" charset="2"/>
              <a:buChar char="Ø"/>
            </a:pPr>
            <a:endParaRPr lang="en-US" altLang="en-US" dirty="0">
              <a:solidFill>
                <a:srgbClr val="000066"/>
              </a:solidFill>
            </a:endParaRPr>
          </a:p>
          <a:p>
            <a:pPr lvl="0">
              <a:buFont typeface="Wingdings" panose="05000000000000000000" pitchFamily="2" charset="2"/>
              <a:buChar char="Ø"/>
            </a:pPr>
            <a:r>
              <a:rPr lang="en-US" altLang="en-US" dirty="0">
                <a:solidFill>
                  <a:srgbClr val="000066"/>
                </a:solidFill>
              </a:rPr>
              <a:t>The </a:t>
            </a:r>
            <a:r>
              <a:rPr lang="en-US" altLang="en-US" b="1" dirty="0">
                <a:solidFill>
                  <a:srgbClr val="000066"/>
                </a:solidFill>
              </a:rPr>
              <a:t>cutoff frequency</a:t>
            </a:r>
            <a:r>
              <a:rPr lang="en-US" altLang="en-US" dirty="0">
                <a:solidFill>
                  <a:srgbClr val="000066"/>
                </a:solidFill>
              </a:rPr>
              <a:t> is a </a:t>
            </a:r>
            <a:r>
              <a:rPr lang="en-US" altLang="en-US" b="1" dirty="0">
                <a:solidFill>
                  <a:srgbClr val="000066"/>
                </a:solidFill>
              </a:rPr>
              <a:t>low-pass filter’s output power</a:t>
            </a:r>
            <a:r>
              <a:rPr lang="en-US" altLang="en-US" dirty="0">
                <a:solidFill>
                  <a:srgbClr val="000066"/>
                </a:solidFill>
              </a:rPr>
              <a:t> that is </a:t>
            </a:r>
            <a:r>
              <a:rPr lang="en-US" altLang="en-US" b="1" dirty="0">
                <a:solidFill>
                  <a:srgbClr val="000066"/>
                </a:solidFill>
              </a:rPr>
              <a:t>less than half the input power</a:t>
            </a:r>
            <a:r>
              <a:rPr lang="en-US" altLang="en-US" dirty="0">
                <a:solidFill>
                  <a:srgbClr val="000066"/>
                </a:solidFill>
              </a:rPr>
              <a:t>. </a:t>
            </a:r>
            <a:r>
              <a:rPr lang="en-US" altLang="en-US" sz="750" dirty="0">
                <a:solidFill>
                  <a:srgbClr val="000066"/>
                </a:solidFill>
              </a:rPr>
              <a:t>(G7C12)</a:t>
            </a:r>
          </a:p>
          <a:p>
            <a:pPr lvl="0">
              <a:buFont typeface="Wingdings" panose="05000000000000000000" pitchFamily="2" charset="2"/>
              <a:buChar char="Ø"/>
            </a:pPr>
            <a:endParaRPr lang="en-US" altLang="en-US" sz="750" dirty="0">
              <a:solidFill>
                <a:srgbClr val="000066"/>
              </a:solidFill>
            </a:endParaRPr>
          </a:p>
          <a:p>
            <a:pPr lvl="0">
              <a:buFont typeface="Wingdings" panose="05000000000000000000" pitchFamily="2" charset="2"/>
              <a:buChar char="Ø"/>
            </a:pPr>
            <a:endParaRPr lang="en-US" altLang="en-US" sz="750" dirty="0">
              <a:solidFill>
                <a:srgbClr val="000066"/>
              </a:solidFill>
            </a:endParaRPr>
          </a:p>
          <a:p>
            <a:pPr lvl="0">
              <a:buFont typeface="Wingdings" panose="05000000000000000000" pitchFamily="2" charset="2"/>
              <a:buChar char="Ø"/>
            </a:pPr>
            <a:endParaRPr lang="en-US" altLang="en-US" sz="750" dirty="0">
              <a:solidFill>
                <a:srgbClr val="000066"/>
              </a:solidFill>
            </a:endParaRPr>
          </a:p>
          <a:p>
            <a:pPr marL="0" indent="0">
              <a:buNone/>
            </a:pPr>
            <a:endParaRPr lang="en-US" altLang="en-US" sz="750" dirty="0">
              <a:solidFill>
                <a:srgbClr val="000066"/>
              </a:solidFill>
            </a:endParaRPr>
          </a:p>
          <a:p>
            <a:pPr lvl="0">
              <a:buFont typeface="Wingdings" panose="05000000000000000000" pitchFamily="2" charset="2"/>
              <a:buChar char="Ø"/>
            </a:pPr>
            <a:endParaRPr lang="en-US" altLang="en-US" sz="750" dirty="0">
              <a:solidFill>
                <a:srgbClr val="000066"/>
              </a:solidFill>
            </a:endParaRPr>
          </a:p>
          <a:p>
            <a:pPr lvl="0">
              <a:buFont typeface="Wingdings" panose="05000000000000000000" pitchFamily="2" charset="2"/>
              <a:buChar char="Ø"/>
            </a:pPr>
            <a:endParaRPr lang="en-US" altLang="en-US" sz="750" dirty="0">
              <a:solidFill>
                <a:srgbClr val="000066"/>
              </a:solidFill>
            </a:endParaRPr>
          </a:p>
          <a:p>
            <a:pPr lvl="0">
              <a:buFont typeface="Wingdings" panose="05000000000000000000" pitchFamily="2" charset="2"/>
              <a:buChar char="Ø"/>
            </a:pPr>
            <a:endParaRPr lang="en-US" altLang="en-US" sz="750" dirty="0">
              <a:solidFill>
                <a:srgbClr val="000066"/>
              </a:solidFill>
            </a:endParaRPr>
          </a:p>
          <a:p>
            <a:pPr lvl="0">
              <a:buFont typeface="Wingdings" panose="05000000000000000000" pitchFamily="2" charset="2"/>
              <a:buChar char="Ø"/>
            </a:pPr>
            <a:r>
              <a:rPr lang="en-US" altLang="en-US" b="1" dirty="0">
                <a:solidFill>
                  <a:srgbClr val="000066"/>
                </a:solidFill>
              </a:rPr>
              <a:t>Ultimate rejection</a:t>
            </a:r>
            <a:r>
              <a:rPr lang="en-US" altLang="en-US" dirty="0">
                <a:solidFill>
                  <a:srgbClr val="000066"/>
                </a:solidFill>
              </a:rPr>
              <a:t> specifies a filter’s ability to </a:t>
            </a:r>
            <a:r>
              <a:rPr lang="en-US" altLang="en-US" b="1" dirty="0">
                <a:solidFill>
                  <a:srgbClr val="000066"/>
                </a:solidFill>
              </a:rPr>
              <a:t>reject signals outside the passband</a:t>
            </a:r>
            <a:r>
              <a:rPr lang="en-US" altLang="en-US" dirty="0">
                <a:solidFill>
                  <a:srgbClr val="000066"/>
                </a:solidFill>
              </a:rPr>
              <a:t>. </a:t>
            </a:r>
            <a:r>
              <a:rPr lang="en-US" altLang="en-US" sz="750" dirty="0">
                <a:solidFill>
                  <a:srgbClr val="000066"/>
                </a:solidFill>
              </a:rPr>
              <a:t>(G7C13)</a:t>
            </a:r>
          </a:p>
          <a:p>
            <a:pPr lvl="1">
              <a:buFont typeface="Arial" panose="020B0604020202020204" pitchFamily="34" charset="0"/>
              <a:buChar char="•"/>
            </a:pPr>
            <a:r>
              <a:rPr lang="en-US" altLang="en-US" sz="1200" dirty="0">
                <a:solidFill>
                  <a:srgbClr val="FF0000"/>
                </a:solidFill>
              </a:rPr>
              <a:t>Generally specified as the -60db point.</a:t>
            </a:r>
          </a:p>
          <a:p>
            <a:pPr marL="0" indent="0">
              <a:buNone/>
            </a:pPr>
            <a:endParaRPr lang="en-US" altLang="en-US" sz="3000" dirty="0">
              <a:solidFill>
                <a:srgbClr val="FF0000"/>
              </a:solidFill>
            </a:endParaRPr>
          </a:p>
        </p:txBody>
      </p:sp>
      <p:pic>
        <p:nvPicPr>
          <p:cNvPr id="2" name="Picture 1"/>
          <p:cNvPicPr>
            <a:picLocks noChangeAspect="1"/>
          </p:cNvPicPr>
          <p:nvPr/>
        </p:nvPicPr>
        <p:blipFill>
          <a:blip r:embed="rId2"/>
          <a:stretch>
            <a:fillRect/>
          </a:stretch>
        </p:blipFill>
        <p:spPr>
          <a:xfrm>
            <a:off x="5120070" y="721598"/>
            <a:ext cx="2819441" cy="1871663"/>
          </a:xfrm>
          <a:prstGeom prst="rect">
            <a:avLst/>
          </a:prstGeom>
        </p:spPr>
      </p:pic>
      <p:sp>
        <p:nvSpPr>
          <p:cNvPr id="4" name="AutoShape 2" descr="Image result for ultimate rejection outside passband"/>
          <p:cNvSpPr>
            <a:spLocks noChangeAspect="1" noChangeArrowheads="1"/>
          </p:cNvSpPr>
          <p:nvPr/>
        </p:nvSpPr>
        <p:spPr bwMode="auto">
          <a:xfrm>
            <a:off x="116681" y="-108347"/>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pic>
        <p:nvPicPr>
          <p:cNvPr id="6" name="Picture 5"/>
          <p:cNvPicPr>
            <a:picLocks noChangeAspect="1"/>
          </p:cNvPicPr>
          <p:nvPr/>
        </p:nvPicPr>
        <p:blipFill>
          <a:blip r:embed="rId3"/>
          <a:stretch>
            <a:fillRect/>
          </a:stretch>
        </p:blipFill>
        <p:spPr>
          <a:xfrm>
            <a:off x="4798105" y="2659352"/>
            <a:ext cx="2819441" cy="1871663"/>
          </a:xfrm>
          <a:prstGeom prst="rect">
            <a:avLst/>
          </a:prstGeom>
        </p:spPr>
      </p:pic>
      <p:sp>
        <p:nvSpPr>
          <p:cNvPr id="3" name="Slide Number Placeholder 2"/>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24</a:t>
            </a:fld>
            <a:endParaRPr lang="en-US" altLang="en-US">
              <a:solidFill>
                <a:srgbClr val="000066"/>
              </a:solidFill>
            </a:endParaRPr>
          </a:p>
        </p:txBody>
      </p:sp>
    </p:spTree>
    <p:extLst>
      <p:ext uri="{BB962C8B-B14F-4D97-AF65-F5344CB8AC3E}">
        <p14:creationId xmlns:p14="http://schemas.microsoft.com/office/powerpoint/2010/main" val="4239856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5843">
                                            <p:txEl>
                                              <p:pRg st="3" end="3"/>
                                            </p:txEl>
                                          </p:spTgt>
                                        </p:tgtEl>
                                        <p:attrNameLst>
                                          <p:attrName>style.visibility</p:attrName>
                                        </p:attrNameLst>
                                      </p:cBhvr>
                                      <p:to>
                                        <p:strVal val="visible"/>
                                      </p:to>
                                    </p:set>
                                    <p:animEffect transition="in" filter="wipe(up)">
                                      <p:cBhvr>
                                        <p:cTn id="7" dur="1000"/>
                                        <p:tgtEl>
                                          <p:spTgt spid="35843">
                                            <p:txEl>
                                              <p:pRg st="3" end="3"/>
                                            </p:txEl>
                                          </p:spTgt>
                                        </p:tgtEl>
                                      </p:cBhvr>
                                    </p:animEffect>
                                  </p:childTnLst>
                                </p:cTn>
                              </p:par>
                            </p:childTnLst>
                          </p:cTn>
                        </p:par>
                        <p:par>
                          <p:cTn id="8" fill="hold">
                            <p:stCondLst>
                              <p:cond delay="1000"/>
                            </p:stCondLst>
                            <p:childTnLst>
                              <p:par>
                                <p:cTn id="9" presetID="22" presetClass="entr" presetSubtype="2" fill="hold" nodeType="afterEffect">
                                  <p:stCondLst>
                                    <p:cond delay="1000"/>
                                  </p:stCondLst>
                                  <p:childTnLst>
                                    <p:set>
                                      <p:cBhvr>
                                        <p:cTn id="10" dur="1" fill="hold">
                                          <p:stCondLst>
                                            <p:cond delay="0"/>
                                          </p:stCondLst>
                                        </p:cTn>
                                        <p:tgtEl>
                                          <p:spTgt spid="2"/>
                                        </p:tgtEl>
                                        <p:attrNameLst>
                                          <p:attrName>style.visibility</p:attrName>
                                        </p:attrNameLst>
                                      </p:cBhvr>
                                      <p:to>
                                        <p:strVal val="visible"/>
                                      </p:to>
                                    </p:set>
                                    <p:animEffect transition="in" filter="wipe(right)">
                                      <p:cBhvr>
                                        <p:cTn id="11" dur="10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35843">
                                            <p:txEl>
                                              <p:pRg st="11" end="11"/>
                                            </p:txEl>
                                          </p:spTgt>
                                        </p:tgtEl>
                                        <p:attrNameLst>
                                          <p:attrName>style.visibility</p:attrName>
                                        </p:attrNameLst>
                                      </p:cBhvr>
                                      <p:to>
                                        <p:strVal val="visible"/>
                                      </p:to>
                                    </p:set>
                                    <p:animEffect transition="in" filter="wipe(left)">
                                      <p:cBhvr>
                                        <p:cTn id="16" dur="1000"/>
                                        <p:tgtEl>
                                          <p:spTgt spid="35843">
                                            <p:txEl>
                                              <p:pRg st="11" end="1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5843">
                                            <p:txEl>
                                              <p:pRg st="12" end="12"/>
                                            </p:txEl>
                                          </p:spTgt>
                                        </p:tgtEl>
                                        <p:attrNameLst>
                                          <p:attrName>style.visibility</p:attrName>
                                        </p:attrNameLst>
                                      </p:cBhvr>
                                      <p:to>
                                        <p:strVal val="visible"/>
                                      </p:to>
                                    </p:set>
                                    <p:animEffect transition="in" filter="wipe(left)">
                                      <p:cBhvr>
                                        <p:cTn id="21" dur="1000"/>
                                        <p:tgtEl>
                                          <p:spTgt spid="35843">
                                            <p:txEl>
                                              <p:pRg st="12" end="12"/>
                                            </p:txEl>
                                          </p:spTgt>
                                        </p:tgtEl>
                                      </p:cBhvr>
                                    </p:animEffect>
                                  </p:childTnLst>
                                </p:cTn>
                              </p:par>
                            </p:childTnLst>
                          </p:cTn>
                        </p:par>
                        <p:par>
                          <p:cTn id="22" fill="hold">
                            <p:stCondLst>
                              <p:cond delay="1000"/>
                            </p:stCondLst>
                            <p:childTnLst>
                              <p:par>
                                <p:cTn id="23" presetID="22" presetClass="entr" presetSubtype="4" fill="hold" nodeType="afterEffect">
                                  <p:stCondLst>
                                    <p:cond delay="100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34DD61CA-BCC9-4A2D-B046-CF6C1FC65BF7}"/>
              </a:ext>
            </a:extLst>
          </p:cNvPr>
          <p:cNvSpPr>
            <a:spLocks noGrp="1" noChangeArrowheads="1"/>
          </p:cNvSpPr>
          <p:nvPr>
            <p:ph type="title"/>
          </p:nvPr>
        </p:nvSpPr>
        <p:spPr>
          <a:xfrm>
            <a:off x="1331119" y="195263"/>
            <a:ext cx="6479381" cy="648891"/>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a:solidFill>
                  <a:srgbClr val="FFFFFF"/>
                </a:solidFill>
                <a:latin typeface="Rockwell" panose="02060603020205020403" pitchFamily="18" charset="0"/>
              </a:rPr>
              <a:t>Circuits</a:t>
            </a:r>
          </a:p>
        </p:txBody>
      </p:sp>
      <p:sp>
        <p:nvSpPr>
          <p:cNvPr id="13313" name="Rectangle 1">
            <a:extLst>
              <a:ext uri="{FF2B5EF4-FFF2-40B4-BE49-F238E27FC236}">
                <a16:creationId xmlns:a16="http://schemas.microsoft.com/office/drawing/2014/main" id="{E19DC3DC-1B67-4C81-BE60-ED01FFA1E5C3}"/>
              </a:ext>
            </a:extLst>
          </p:cNvPr>
          <p:cNvSpPr>
            <a:spLocks noGrp="1" noChangeArrowheads="1"/>
          </p:cNvSpPr>
          <p:nvPr>
            <p:ph idx="1"/>
          </p:nvPr>
        </p:nvSpPr>
        <p:spPr>
          <a:xfrm>
            <a:off x="571500" y="789918"/>
            <a:ext cx="8259366" cy="4000500"/>
          </a:xfrm>
        </p:spPr>
        <p:txBody>
          <a:bodyPr vert="horz" lIns="0" tIns="0" rIns="0" bIns="0" rtlCol="0" anchor="ctr">
            <a:normAutofit/>
          </a:bodyPr>
          <a:lstStyle/>
          <a:p>
            <a:pPr>
              <a:lnSpc>
                <a:spcPct val="100000"/>
              </a:lnSpc>
              <a:spcBef>
                <a:spcPts val="375"/>
              </a:spcBef>
              <a:buClr>
                <a:srgbClr val="FF1515"/>
              </a:buClr>
              <a:buFont typeface="Wingdings" panose="05000000000000000000" pitchFamily="2" charset="2"/>
              <a:buChar char="Ø"/>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endParaRPr lang="en-US" altLang="en-US" dirty="0">
              <a:solidFill>
                <a:srgbClr val="000066"/>
              </a:solidFill>
              <a:latin typeface="Rockwell" panose="02060603020205020403" pitchFamily="18" charset="0"/>
            </a:endParaRPr>
          </a:p>
          <a:p>
            <a:pPr>
              <a:lnSpc>
                <a:spcPct val="100000"/>
              </a:lnSpc>
              <a:spcBef>
                <a:spcPts val="375"/>
              </a:spcBef>
              <a:buClr>
                <a:srgbClr val="FF1515"/>
              </a:buClr>
              <a:buFont typeface="Wingdings" panose="05000000000000000000" pitchFamily="2" charset="2"/>
              <a:buChar char="Ø"/>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endParaRPr lang="en-US" altLang="en-US" dirty="0">
              <a:solidFill>
                <a:srgbClr val="000066"/>
              </a:solidFill>
              <a:latin typeface="Rockwell" panose="02060603020205020403" pitchFamily="18" charset="0"/>
            </a:endParaRPr>
          </a:p>
          <a:p>
            <a:pPr>
              <a:lnSpc>
                <a:spcPct val="100000"/>
              </a:lnSpc>
              <a:spcBef>
                <a:spcPts val="375"/>
              </a:spcBef>
              <a:buClr>
                <a:srgbClr val="FF1515"/>
              </a:buClr>
              <a:buFont typeface="Wingdings" panose="05000000000000000000" pitchFamily="2" charset="2"/>
              <a:buChar char="Ø"/>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endParaRPr lang="en-US" altLang="en-US" dirty="0">
              <a:solidFill>
                <a:srgbClr val="000066"/>
              </a:solidFill>
              <a:latin typeface="Rockwell" panose="02060603020205020403" pitchFamily="18" charset="0"/>
            </a:endParaRPr>
          </a:p>
          <a:p>
            <a:pPr marL="0" indent="0">
              <a:lnSpc>
                <a:spcPct val="100000"/>
              </a:lnSpc>
              <a:spcBef>
                <a:spcPts val="375"/>
              </a:spcBef>
              <a:buClr>
                <a:srgbClr val="FF1515"/>
              </a:buClr>
              <a:buNone/>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endParaRPr lang="en-US" altLang="en-US" sz="1050" dirty="0">
              <a:solidFill>
                <a:srgbClr val="000066"/>
              </a:solidFill>
              <a:latin typeface="Rockwell" panose="02060603020205020403" pitchFamily="18" charset="0"/>
            </a:endParaRPr>
          </a:p>
          <a:p>
            <a:pPr marL="253604" indent="-253604">
              <a:lnSpc>
                <a:spcPct val="100000"/>
              </a:lnSpc>
              <a:spcBef>
                <a:spcPts val="375"/>
              </a:spcBef>
              <a:buClr>
                <a:srgbClr val="FF1515"/>
              </a:buClr>
              <a:buFont typeface="Wingdings" panose="05000000000000000000" pitchFamily="2" charset="2"/>
              <a:buChar char=""/>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r>
              <a:rPr lang="en-US" altLang="en-US" b="1" dirty="0">
                <a:solidFill>
                  <a:srgbClr val="000066"/>
                </a:solidFill>
                <a:latin typeface="Rockwell" panose="02060603020205020403" pitchFamily="18" charset="0"/>
              </a:rPr>
              <a:t>Insertion loss</a:t>
            </a:r>
            <a:r>
              <a:rPr lang="en-US" altLang="en-US" dirty="0">
                <a:solidFill>
                  <a:srgbClr val="000066"/>
                </a:solidFill>
                <a:latin typeface="Rockwell" panose="02060603020205020403" pitchFamily="18" charset="0"/>
              </a:rPr>
              <a:t> specifies a </a:t>
            </a:r>
            <a:r>
              <a:rPr lang="en-US" altLang="en-US" b="1" dirty="0">
                <a:solidFill>
                  <a:srgbClr val="000066"/>
                </a:solidFill>
                <a:latin typeface="Rockwell" panose="02060603020205020403" pitchFamily="18" charset="0"/>
              </a:rPr>
              <a:t>filter’s attenuation</a:t>
            </a:r>
            <a:r>
              <a:rPr lang="en-US" altLang="en-US" dirty="0">
                <a:solidFill>
                  <a:srgbClr val="000066"/>
                </a:solidFill>
                <a:latin typeface="Rockwell" panose="02060603020205020403" pitchFamily="18" charset="0"/>
              </a:rPr>
              <a:t> inside its </a:t>
            </a:r>
            <a:r>
              <a:rPr lang="en-US" altLang="en-US" b="1" dirty="0">
                <a:solidFill>
                  <a:srgbClr val="000066"/>
                </a:solidFill>
                <a:latin typeface="Rockwell" panose="02060603020205020403" pitchFamily="18" charset="0"/>
              </a:rPr>
              <a:t>passband</a:t>
            </a:r>
            <a:r>
              <a:rPr lang="en-US" altLang="en-US" dirty="0">
                <a:solidFill>
                  <a:srgbClr val="000066"/>
                </a:solidFill>
                <a:latin typeface="Rockwell" panose="02060603020205020403" pitchFamily="18" charset="0"/>
              </a:rPr>
              <a:t>. </a:t>
            </a:r>
            <a:r>
              <a:rPr lang="en-US" altLang="en-US" sz="750" dirty="0">
                <a:solidFill>
                  <a:srgbClr val="000066"/>
                </a:solidFill>
                <a:latin typeface="Rockwell" panose="02060603020205020403" pitchFamily="18" charset="0"/>
              </a:rPr>
              <a:t>(G7C15)</a:t>
            </a:r>
          </a:p>
          <a:p>
            <a:pPr marL="0" indent="0">
              <a:lnSpc>
                <a:spcPct val="100000"/>
              </a:lnSpc>
              <a:spcBef>
                <a:spcPts val="375"/>
              </a:spcBef>
              <a:buClr>
                <a:srgbClr val="FF1515"/>
              </a:buClr>
              <a:buNone/>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endParaRPr lang="en-US" altLang="en-US" sz="100" dirty="0">
              <a:solidFill>
                <a:srgbClr val="000066"/>
              </a:solidFill>
              <a:latin typeface="Rockwell" panose="02060603020205020403" pitchFamily="18" charset="0"/>
            </a:endParaRPr>
          </a:p>
          <a:p>
            <a:pPr marL="257175" indent="-257175" eaLnBrk="0" hangingPunct="0">
              <a:lnSpc>
                <a:spcPct val="100000"/>
              </a:lnSpc>
              <a:spcBef>
                <a:spcPct val="20000"/>
              </a:spcBef>
              <a:buClr>
                <a:srgbClr val="FF1515"/>
              </a:buClr>
              <a:buFont typeface="Wingdings" panose="05000000000000000000" pitchFamily="2" charset="2"/>
              <a:buChar char="Ø"/>
            </a:pPr>
            <a:r>
              <a:rPr lang="en-US" altLang="en-US" sz="1500" kern="0" dirty="0">
                <a:solidFill>
                  <a:srgbClr val="000066"/>
                </a:solidFill>
                <a:latin typeface="Rockwell"/>
              </a:rPr>
              <a:t>A reason not to use wire-wound resistors in an RF circuit is that </a:t>
            </a:r>
            <a:r>
              <a:rPr lang="en-US" altLang="en-US" sz="1500" b="1" kern="0" dirty="0">
                <a:solidFill>
                  <a:srgbClr val="000066"/>
                </a:solidFill>
                <a:latin typeface="Rockwell"/>
              </a:rPr>
              <a:t>the resistor's inductance could make circuit performance unpredictable</a:t>
            </a:r>
            <a:r>
              <a:rPr lang="en-US" altLang="en-US" sz="1500" kern="0" dirty="0">
                <a:solidFill>
                  <a:srgbClr val="000066"/>
                </a:solidFill>
                <a:latin typeface="Rockwell"/>
              </a:rPr>
              <a:t>. </a:t>
            </a:r>
            <a:r>
              <a:rPr lang="en-US" altLang="en-US" sz="750" kern="0" dirty="0">
                <a:solidFill>
                  <a:srgbClr val="000066"/>
                </a:solidFill>
                <a:latin typeface="Rockwell"/>
              </a:rPr>
              <a:t>(G6A06)</a:t>
            </a:r>
            <a:r>
              <a:rPr lang="en-US" altLang="en-US" sz="1500" kern="0" dirty="0">
                <a:solidFill>
                  <a:srgbClr val="000066"/>
                </a:solidFill>
                <a:latin typeface="Rockwell"/>
              </a:rPr>
              <a:t> </a:t>
            </a:r>
          </a:p>
          <a:p>
            <a:pPr marL="253604" indent="-253604">
              <a:lnSpc>
                <a:spcPct val="100000"/>
              </a:lnSpc>
              <a:spcBef>
                <a:spcPts val="375"/>
              </a:spcBef>
              <a:buClr>
                <a:srgbClr val="FF1515"/>
              </a:buClr>
              <a:buFont typeface="Wingdings" panose="05000000000000000000" pitchFamily="2" charset="2"/>
              <a:buChar char=""/>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endParaRPr lang="en-US" altLang="en-US" sz="1500" dirty="0">
              <a:solidFill>
                <a:srgbClr val="000066"/>
              </a:solidFill>
              <a:latin typeface="Rockwell" panose="02060603020205020403" pitchFamily="18" charset="0"/>
            </a:endParaRPr>
          </a:p>
          <a:p>
            <a:pPr marL="253604" indent="-253604">
              <a:lnSpc>
                <a:spcPct val="100000"/>
              </a:lnSpc>
              <a:spcBef>
                <a:spcPts val="375"/>
              </a:spcBef>
              <a:buClr>
                <a:srgbClr val="FF1515"/>
              </a:buClr>
              <a:buFont typeface="Wingdings" panose="05000000000000000000" pitchFamily="2" charset="2"/>
              <a:buChar char=""/>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endParaRPr lang="en-US" altLang="en-US" sz="1500" dirty="0">
              <a:solidFill>
                <a:srgbClr val="000066"/>
              </a:solidFill>
              <a:latin typeface="Rockwell" panose="02060603020205020403" pitchFamily="18" charset="0"/>
            </a:endParaRPr>
          </a:p>
          <a:p>
            <a:pPr marL="253604" indent="-253604">
              <a:lnSpc>
                <a:spcPct val="100000"/>
              </a:lnSpc>
              <a:spcBef>
                <a:spcPts val="375"/>
              </a:spcBef>
              <a:buClr>
                <a:srgbClr val="FF1515"/>
              </a:buClr>
              <a:buFont typeface="Wingdings" panose="05000000000000000000" pitchFamily="2" charset="2"/>
              <a:buChar char=""/>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endParaRPr lang="en-US" altLang="en-US" sz="1500" dirty="0">
              <a:solidFill>
                <a:srgbClr val="000066"/>
              </a:solidFill>
              <a:latin typeface="Rockwell" panose="02060603020205020403" pitchFamily="18" charset="0"/>
            </a:endParaRPr>
          </a:p>
          <a:p>
            <a:pPr marL="253604" indent="-253604">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endParaRPr lang="en-US" altLang="en-US" dirty="0"/>
          </a:p>
        </p:txBody>
      </p:sp>
      <p:pic>
        <p:nvPicPr>
          <p:cNvPr id="2" name="Picture 1"/>
          <p:cNvPicPr>
            <a:picLocks noChangeAspect="1"/>
          </p:cNvPicPr>
          <p:nvPr/>
        </p:nvPicPr>
        <p:blipFill>
          <a:blip r:embed="rId3"/>
          <a:stretch>
            <a:fillRect/>
          </a:stretch>
        </p:blipFill>
        <p:spPr>
          <a:xfrm>
            <a:off x="4701183" y="846847"/>
            <a:ext cx="2571599" cy="1420416"/>
          </a:xfrm>
          <a:prstGeom prst="rect">
            <a:avLst/>
          </a:prstGeom>
        </p:spPr>
      </p:pic>
      <p:sp>
        <p:nvSpPr>
          <p:cNvPr id="3" name="TextBox 2"/>
          <p:cNvSpPr txBox="1"/>
          <p:nvPr/>
        </p:nvSpPr>
        <p:spPr>
          <a:xfrm>
            <a:off x="571500" y="1197802"/>
            <a:ext cx="3543299" cy="900246"/>
          </a:xfrm>
          <a:prstGeom prst="rect">
            <a:avLst/>
          </a:prstGeom>
          <a:noFill/>
        </p:spPr>
        <p:txBody>
          <a:bodyPr wrap="square" rtlCol="0">
            <a:spAutoFit/>
          </a:bodyPr>
          <a:lstStyle/>
          <a:p>
            <a:pPr marL="171450" indent="-171450" defTabSz="685800">
              <a:spcBef>
                <a:spcPts val="375"/>
              </a:spcBef>
              <a:buClr>
                <a:srgbClr val="FF1515"/>
              </a:buClr>
              <a:buFont typeface="Wingdings" panose="05000000000000000000" pitchFamily="2" charset="2"/>
              <a:buChar char="Ø"/>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r>
              <a:rPr lang="en-US" altLang="en-US" sz="1500" dirty="0">
                <a:solidFill>
                  <a:srgbClr val="000066"/>
                </a:solidFill>
                <a:latin typeface="Rockwell" panose="02060603020205020403" pitchFamily="18" charset="0"/>
              </a:rPr>
              <a:t>The </a:t>
            </a:r>
            <a:r>
              <a:rPr lang="en-US" altLang="en-US" sz="1500" b="1" dirty="0">
                <a:solidFill>
                  <a:srgbClr val="000066"/>
                </a:solidFill>
                <a:latin typeface="Rockwell" panose="02060603020205020403" pitchFamily="18" charset="0"/>
              </a:rPr>
              <a:t>Upper and Lower half-power points </a:t>
            </a:r>
            <a:r>
              <a:rPr lang="en-US" altLang="en-US" sz="1500" dirty="0">
                <a:solidFill>
                  <a:srgbClr val="000066"/>
                </a:solidFill>
                <a:latin typeface="Rockwell" panose="02060603020205020403" pitchFamily="18" charset="0"/>
              </a:rPr>
              <a:t>in frequency determine the </a:t>
            </a:r>
            <a:r>
              <a:rPr lang="en-US" altLang="en-US" sz="1500" b="1" dirty="0">
                <a:solidFill>
                  <a:srgbClr val="000066"/>
                </a:solidFill>
                <a:latin typeface="Rockwell" panose="02060603020205020403" pitchFamily="18" charset="0"/>
              </a:rPr>
              <a:t>bandwidth of a band-pass filter</a:t>
            </a:r>
            <a:r>
              <a:rPr lang="en-US" altLang="en-US" sz="1500" dirty="0">
                <a:solidFill>
                  <a:srgbClr val="000066"/>
                </a:solidFill>
                <a:latin typeface="Rockwell" panose="02060603020205020403" pitchFamily="18" charset="0"/>
              </a:rPr>
              <a:t>. </a:t>
            </a:r>
            <a:r>
              <a:rPr lang="en-US" altLang="en-US" sz="750" dirty="0">
                <a:solidFill>
                  <a:srgbClr val="000066"/>
                </a:solidFill>
                <a:latin typeface="Rockwell" panose="02060603020205020403" pitchFamily="18" charset="0"/>
              </a:rPr>
              <a:t>(G7C14)</a:t>
            </a:r>
          </a:p>
        </p:txBody>
      </p:sp>
      <p:pic>
        <p:nvPicPr>
          <p:cNvPr id="4" name="Picture 3"/>
          <p:cNvPicPr>
            <a:picLocks noChangeAspect="1"/>
          </p:cNvPicPr>
          <p:nvPr/>
        </p:nvPicPr>
        <p:blipFill>
          <a:blip r:embed="rId4"/>
          <a:stretch>
            <a:fillRect/>
          </a:stretch>
        </p:blipFill>
        <p:spPr>
          <a:xfrm>
            <a:off x="4772025" y="3335298"/>
            <a:ext cx="1657349" cy="1154566"/>
          </a:xfrm>
          <a:prstGeom prst="rect">
            <a:avLst/>
          </a:prstGeom>
        </p:spPr>
      </p:pic>
      <p:pic>
        <p:nvPicPr>
          <p:cNvPr id="5" name="Picture 4"/>
          <p:cNvPicPr>
            <a:picLocks noChangeAspect="1"/>
          </p:cNvPicPr>
          <p:nvPr/>
        </p:nvPicPr>
        <p:blipFill>
          <a:blip r:embed="rId5"/>
          <a:stretch>
            <a:fillRect/>
          </a:stretch>
        </p:blipFill>
        <p:spPr>
          <a:xfrm>
            <a:off x="2448374" y="3364082"/>
            <a:ext cx="1657350" cy="1102117"/>
          </a:xfrm>
          <a:prstGeom prst="rect">
            <a:avLst/>
          </a:prstGeom>
        </p:spPr>
      </p:pic>
      <p:sp>
        <p:nvSpPr>
          <p:cNvPr id="7" name="Slide Number Placeholder 6"/>
          <p:cNvSpPr>
            <a:spLocks noGrp="1"/>
          </p:cNvSpPr>
          <p:nvPr>
            <p:ph type="sldNum" sz="quarter" idx="12"/>
          </p:nvPr>
        </p:nvSpPr>
        <p:spPr/>
        <p:txBody>
          <a:bodyPr/>
          <a:lstStyle/>
          <a:p>
            <a:pPr>
              <a:defRPr/>
            </a:pPr>
            <a:fld id="{1EEB05F7-8091-4B5D-8341-BEC573242DBF}" type="slidenum">
              <a:rPr lang="en-US" smtClean="0"/>
              <a:pPr>
                <a:defRPr/>
              </a:pPr>
              <a:t>25</a:t>
            </a:fld>
            <a:endParaRPr lang="en-US"/>
          </a:p>
        </p:txBody>
      </p:sp>
      <p:sp>
        <p:nvSpPr>
          <p:cNvPr id="8" name="TextBox 7"/>
          <p:cNvSpPr txBox="1"/>
          <p:nvPr/>
        </p:nvSpPr>
        <p:spPr>
          <a:xfrm>
            <a:off x="2045531" y="4787191"/>
            <a:ext cx="5050556" cy="276999"/>
          </a:xfrm>
          <a:prstGeom prst="rect">
            <a:avLst/>
          </a:prstGeom>
          <a:noFill/>
        </p:spPr>
        <p:txBody>
          <a:bodyPr wrap="square" rtlCol="0">
            <a:spAutoFit/>
          </a:bodyPr>
          <a:lstStyle/>
          <a:p>
            <a:r>
              <a:rPr lang="en-US" sz="1200" dirty="0">
                <a:solidFill>
                  <a:srgbClr val="FF0000"/>
                </a:solidFill>
                <a:latin typeface="Rockwell" panose="02060603020205020403" pitchFamily="18" charset="0"/>
              </a:rPr>
              <a:t>Wire wound resistors can act like an inductor at certain frequencies.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right)">
                                      <p:cBhvr>
                                        <p:cTn id="11" dur="10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3313">
                                            <p:txEl>
                                              <p:pRg st="4" end="4"/>
                                            </p:txEl>
                                          </p:spTgt>
                                        </p:tgtEl>
                                        <p:attrNameLst>
                                          <p:attrName>style.visibility</p:attrName>
                                        </p:attrNameLst>
                                      </p:cBhvr>
                                      <p:to>
                                        <p:strVal val="visible"/>
                                      </p:to>
                                    </p:set>
                                    <p:animEffect transition="in" filter="wipe(left)">
                                      <p:cBhvr>
                                        <p:cTn id="16" dur="1000"/>
                                        <p:tgtEl>
                                          <p:spTgt spid="1331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3313">
                                            <p:txEl>
                                              <p:pRg st="6" end="6"/>
                                            </p:txEl>
                                          </p:spTgt>
                                        </p:tgtEl>
                                        <p:attrNameLst>
                                          <p:attrName>style.visibility</p:attrName>
                                        </p:attrNameLst>
                                      </p:cBhvr>
                                      <p:to>
                                        <p:strVal val="visible"/>
                                      </p:to>
                                    </p:set>
                                    <p:animEffect transition="in" filter="wipe(left)">
                                      <p:cBhvr>
                                        <p:cTn id="21" dur="1000"/>
                                        <p:tgtEl>
                                          <p:spTgt spid="13313">
                                            <p:txEl>
                                              <p:pRg st="6" end="6"/>
                                            </p:txEl>
                                          </p:spTgt>
                                        </p:tgtEl>
                                      </p:cBhvr>
                                    </p:animEffect>
                                  </p:childTnLst>
                                </p:cTn>
                              </p:par>
                            </p:childTnLst>
                          </p:cTn>
                        </p:par>
                        <p:par>
                          <p:cTn id="22" fill="hold">
                            <p:stCondLst>
                              <p:cond delay="1000"/>
                            </p:stCondLst>
                            <p:childTnLst>
                              <p:par>
                                <p:cTn id="23" presetID="22" presetClass="entr" presetSubtype="8" fill="hold" nodeType="afterEffect">
                                  <p:stCondLst>
                                    <p:cond delay="50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1000"/>
                                        <p:tgtEl>
                                          <p:spTgt spid="5"/>
                                        </p:tgtEl>
                                      </p:cBhvr>
                                    </p:animEffect>
                                  </p:childTnLst>
                                </p:cTn>
                              </p:par>
                              <p:par>
                                <p:cTn id="26" presetID="22" presetClass="entr" presetSubtype="2" fill="hold" nodeType="withEffect">
                                  <p:stCondLst>
                                    <p:cond delay="500"/>
                                  </p:stCondLst>
                                  <p:childTnLst>
                                    <p:set>
                                      <p:cBhvr>
                                        <p:cTn id="27" dur="1" fill="hold">
                                          <p:stCondLst>
                                            <p:cond delay="0"/>
                                          </p:stCondLst>
                                        </p:cTn>
                                        <p:tgtEl>
                                          <p:spTgt spid="4"/>
                                        </p:tgtEl>
                                        <p:attrNameLst>
                                          <p:attrName>style.visibility</p:attrName>
                                        </p:attrNameLst>
                                      </p:cBhvr>
                                      <p:to>
                                        <p:strVal val="visible"/>
                                      </p:to>
                                    </p:set>
                                    <p:animEffect transition="in" filter="wipe(right)">
                                      <p:cBhvr>
                                        <p:cTn id="28" dur="1000"/>
                                        <p:tgtEl>
                                          <p:spTgt spid="4"/>
                                        </p:tgtEl>
                                      </p:cBhvr>
                                    </p:animEffect>
                                  </p:childTnLst>
                                </p:cTn>
                              </p:par>
                            </p:childTnLst>
                          </p:cTn>
                        </p:par>
                        <p:par>
                          <p:cTn id="29" fill="hold">
                            <p:stCondLst>
                              <p:cond delay="2500"/>
                            </p:stCondLst>
                            <p:childTnLst>
                              <p:par>
                                <p:cTn id="30" presetID="22" presetClass="entr" presetSubtype="4" fill="hold" nodeType="afterEffect">
                                  <p:stCondLst>
                                    <p:cond delay="50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wipe(down)">
                                      <p:cBhvr>
                                        <p:cTn id="32" dur="1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2898" name="Rectangle 2"/>
          <p:cNvSpPr>
            <a:spLocks noGrp="1" noChangeArrowheads="1"/>
          </p:cNvSpPr>
          <p:nvPr>
            <p:ph type="title"/>
          </p:nvPr>
        </p:nvSpPr>
        <p:spPr/>
        <p:txBody>
          <a:bodyPr/>
          <a:lstStyle/>
          <a:p>
            <a:pPr algn="ctr"/>
            <a:r>
              <a:rPr lang="en-US" altLang="en-US"/>
              <a:t>Circuits</a:t>
            </a:r>
          </a:p>
        </p:txBody>
      </p:sp>
      <p:sp>
        <p:nvSpPr>
          <p:cNvPr id="45059" name="Rectangle 3"/>
          <p:cNvSpPr>
            <a:spLocks noGrp="1" noChangeArrowheads="1"/>
          </p:cNvSpPr>
          <p:nvPr>
            <p:ph type="body" idx="1"/>
          </p:nvPr>
        </p:nvSpPr>
        <p:spPr>
          <a:xfrm>
            <a:off x="929483" y="740911"/>
            <a:ext cx="8001000" cy="4040981"/>
          </a:xfrm>
        </p:spPr>
        <p:txBody>
          <a:bodyPr>
            <a:normAutofit lnSpcReduction="10000"/>
          </a:bodyPr>
          <a:lstStyle/>
          <a:p>
            <a:pPr>
              <a:buFont typeface="Wingdings" panose="05000000000000000000" pitchFamily="2" charset="2"/>
              <a:buChar char="Ø"/>
            </a:pPr>
            <a:r>
              <a:rPr lang="en-US" altLang="en-US" dirty="0"/>
              <a:t>An </a:t>
            </a:r>
            <a:r>
              <a:rPr lang="en-US" altLang="en-US" b="1" dirty="0"/>
              <a:t>advantage of ceramic capacitors</a:t>
            </a:r>
            <a:r>
              <a:rPr lang="en-US" altLang="en-US" dirty="0"/>
              <a:t> as compared to other types of capacitors is </a:t>
            </a:r>
            <a:r>
              <a:rPr lang="en-US" altLang="en-US" b="1" dirty="0"/>
              <a:t>comparatively low cost</a:t>
            </a:r>
            <a:r>
              <a:rPr lang="en-US" altLang="en-US" dirty="0"/>
              <a:t>. </a:t>
            </a:r>
            <a:r>
              <a:rPr lang="en-US" altLang="en-US" sz="750" dirty="0"/>
              <a:t>(G6A14)</a:t>
            </a: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sz="750" dirty="0"/>
          </a:p>
          <a:p>
            <a:pPr>
              <a:buFont typeface="Wingdings" panose="05000000000000000000" pitchFamily="2" charset="2"/>
              <a:buChar char="Ø"/>
            </a:pPr>
            <a:r>
              <a:rPr lang="en-US" altLang="en-US" dirty="0"/>
              <a:t>The advantages of using a ferrite core with a toroidal inductor: </a:t>
            </a:r>
            <a:r>
              <a:rPr lang="en-US" altLang="en-US" sz="750" dirty="0"/>
              <a:t>(G6A08):</a:t>
            </a:r>
          </a:p>
          <a:p>
            <a:pPr lvl="1">
              <a:buFont typeface="Wingdings" panose="05000000000000000000" pitchFamily="2" charset="2"/>
              <a:buChar char="§"/>
            </a:pPr>
            <a:endParaRPr lang="en-US" altLang="en-US" sz="1350" dirty="0"/>
          </a:p>
          <a:p>
            <a:pPr lvl="1">
              <a:buFont typeface="Wingdings" panose="05000000000000000000" pitchFamily="2" charset="2"/>
              <a:buChar char="§"/>
            </a:pPr>
            <a:endParaRPr lang="en-US" altLang="en-US" sz="1350" dirty="0"/>
          </a:p>
          <a:p>
            <a:pPr lvl="1">
              <a:buFont typeface="Wingdings" panose="05000000000000000000" pitchFamily="2" charset="2"/>
              <a:buChar char="§"/>
            </a:pPr>
            <a:endParaRPr lang="en-US" altLang="en-US" sz="1350" dirty="0"/>
          </a:p>
          <a:p>
            <a:pPr lvl="1">
              <a:buFont typeface="Wingdings" panose="05000000000000000000" pitchFamily="2" charset="2"/>
              <a:buChar char="§"/>
            </a:pPr>
            <a:endParaRPr lang="en-US" altLang="en-US" sz="1350" dirty="0"/>
          </a:p>
          <a:p>
            <a:pPr lvl="1">
              <a:buFont typeface="Wingdings" panose="05000000000000000000" pitchFamily="2" charset="2"/>
              <a:buChar char="§"/>
            </a:pPr>
            <a:endParaRPr lang="en-US" altLang="en-US" sz="1350" dirty="0"/>
          </a:p>
          <a:p>
            <a:pPr lvl="1">
              <a:buFont typeface="Wingdings" panose="05000000000000000000" pitchFamily="2" charset="2"/>
              <a:buChar char="§"/>
            </a:pPr>
            <a:r>
              <a:rPr lang="en-US" altLang="en-US" sz="1350" dirty="0"/>
              <a:t>Large values of inductance may be obtained. </a:t>
            </a:r>
          </a:p>
          <a:p>
            <a:pPr lvl="1">
              <a:buFont typeface="Wingdings" panose="05000000000000000000" pitchFamily="2" charset="2"/>
              <a:buChar char="§"/>
            </a:pPr>
            <a:r>
              <a:rPr lang="en-US" altLang="en-US" sz="1350" dirty="0"/>
              <a:t>The magnetic properties of the core may be optimized for a specific range of frequencies. </a:t>
            </a:r>
          </a:p>
          <a:p>
            <a:pPr lvl="1">
              <a:buFont typeface="Wingdings" panose="05000000000000000000" pitchFamily="2" charset="2"/>
              <a:buChar char="§"/>
            </a:pPr>
            <a:r>
              <a:rPr lang="en-US" altLang="en-US" sz="1350" dirty="0"/>
              <a:t>Most of the magnetic field is contained in the core. </a:t>
            </a:r>
          </a:p>
        </p:txBody>
      </p:sp>
      <p:pic>
        <p:nvPicPr>
          <p:cNvPr id="4506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4595" y="1346541"/>
            <a:ext cx="978694" cy="921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06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9634" y="1346541"/>
            <a:ext cx="804863" cy="921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06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3544" y="1248249"/>
            <a:ext cx="798910" cy="921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65" name="Text Box 9"/>
          <p:cNvSpPr txBox="1">
            <a:spLocks noChangeArrowheads="1"/>
          </p:cNvSpPr>
          <p:nvPr/>
        </p:nvSpPr>
        <p:spPr bwMode="auto">
          <a:xfrm>
            <a:off x="3172065" y="4706643"/>
            <a:ext cx="247769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200" dirty="0">
                <a:solidFill>
                  <a:srgbClr val="FF0000"/>
                </a:solidFill>
              </a:rPr>
              <a:t>All of these choices are correct.</a:t>
            </a:r>
          </a:p>
        </p:txBody>
      </p:sp>
      <p:pic>
        <p:nvPicPr>
          <p:cNvPr id="45067"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17964" y="2800635"/>
            <a:ext cx="912019" cy="8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8"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2275" y="2735151"/>
            <a:ext cx="2282222" cy="1022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9"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42609" y="2820922"/>
            <a:ext cx="2235909" cy="989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26</a:t>
            </a:fld>
            <a:endParaRPr lang="en-US" altLang="en-US">
              <a:solidFill>
                <a:srgbClr val="000066"/>
              </a:solidFill>
            </a:endParaRPr>
          </a:p>
        </p:txBody>
      </p:sp>
    </p:spTree>
    <p:extLst>
      <p:ext uri="{BB962C8B-B14F-4D97-AF65-F5344CB8AC3E}">
        <p14:creationId xmlns:p14="http://schemas.microsoft.com/office/powerpoint/2010/main" val="5466719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Effect transition="in" filter="wipe(up)">
                                      <p:cBhvr>
                                        <p:cTn id="7" dur="1000"/>
                                        <p:tgtEl>
                                          <p:spTgt spid="45059">
                                            <p:txEl>
                                              <p:pRg st="0" end="0"/>
                                            </p:txEl>
                                          </p:spTgt>
                                        </p:tgtEl>
                                      </p:cBhvr>
                                    </p:animEffect>
                                  </p:childTnLst>
                                </p:cTn>
                              </p:par>
                            </p:childTnLst>
                          </p:cTn>
                        </p:par>
                        <p:par>
                          <p:cTn id="8" fill="hold" nodeType="afterGroup">
                            <p:stCondLst>
                              <p:cond delay="1000"/>
                            </p:stCondLst>
                            <p:childTnLst>
                              <p:par>
                                <p:cTn id="9" presetID="22" presetClass="entr" presetSubtype="8" fill="hold" nodeType="afterEffect">
                                  <p:stCondLst>
                                    <p:cond delay="1000"/>
                                  </p:stCondLst>
                                  <p:childTnLst>
                                    <p:set>
                                      <p:cBhvr>
                                        <p:cTn id="10" dur="1" fill="hold">
                                          <p:stCondLst>
                                            <p:cond delay="0"/>
                                          </p:stCondLst>
                                        </p:cTn>
                                        <p:tgtEl>
                                          <p:spTgt spid="45062"/>
                                        </p:tgtEl>
                                        <p:attrNameLst>
                                          <p:attrName>style.visibility</p:attrName>
                                        </p:attrNameLst>
                                      </p:cBhvr>
                                      <p:to>
                                        <p:strVal val="visible"/>
                                      </p:to>
                                    </p:set>
                                    <p:animEffect transition="in" filter="wipe(left)">
                                      <p:cBhvr>
                                        <p:cTn id="11" dur="1000"/>
                                        <p:tgtEl>
                                          <p:spTgt spid="45062"/>
                                        </p:tgtEl>
                                      </p:cBhvr>
                                    </p:animEffect>
                                  </p:childTnLst>
                                </p:cTn>
                              </p:par>
                              <p:par>
                                <p:cTn id="12" presetID="23" presetClass="entr" presetSubtype="16" fill="hold" nodeType="withEffect">
                                  <p:stCondLst>
                                    <p:cond delay="1000"/>
                                  </p:stCondLst>
                                  <p:childTnLst>
                                    <p:set>
                                      <p:cBhvr>
                                        <p:cTn id="13" dur="1" fill="hold">
                                          <p:stCondLst>
                                            <p:cond delay="0"/>
                                          </p:stCondLst>
                                        </p:cTn>
                                        <p:tgtEl>
                                          <p:spTgt spid="45061"/>
                                        </p:tgtEl>
                                        <p:attrNameLst>
                                          <p:attrName>style.visibility</p:attrName>
                                        </p:attrNameLst>
                                      </p:cBhvr>
                                      <p:to>
                                        <p:strVal val="visible"/>
                                      </p:to>
                                    </p:set>
                                    <p:anim calcmode="lin" valueType="num">
                                      <p:cBhvr>
                                        <p:cTn id="14" dur="1000" fill="hold"/>
                                        <p:tgtEl>
                                          <p:spTgt spid="45061"/>
                                        </p:tgtEl>
                                        <p:attrNameLst>
                                          <p:attrName>ppt_w</p:attrName>
                                        </p:attrNameLst>
                                      </p:cBhvr>
                                      <p:tavLst>
                                        <p:tav tm="0">
                                          <p:val>
                                            <p:fltVal val="0"/>
                                          </p:val>
                                        </p:tav>
                                        <p:tav tm="100000">
                                          <p:val>
                                            <p:strVal val="#ppt_w"/>
                                          </p:val>
                                        </p:tav>
                                      </p:tavLst>
                                    </p:anim>
                                    <p:anim calcmode="lin" valueType="num">
                                      <p:cBhvr>
                                        <p:cTn id="15" dur="1000" fill="hold"/>
                                        <p:tgtEl>
                                          <p:spTgt spid="45061"/>
                                        </p:tgtEl>
                                        <p:attrNameLst>
                                          <p:attrName>ppt_h</p:attrName>
                                        </p:attrNameLst>
                                      </p:cBhvr>
                                      <p:tavLst>
                                        <p:tav tm="0">
                                          <p:val>
                                            <p:fltVal val="0"/>
                                          </p:val>
                                        </p:tav>
                                        <p:tav tm="100000">
                                          <p:val>
                                            <p:strVal val="#ppt_h"/>
                                          </p:val>
                                        </p:tav>
                                      </p:tavLst>
                                    </p:anim>
                                  </p:childTnLst>
                                </p:cTn>
                              </p:par>
                              <p:par>
                                <p:cTn id="16" presetID="22" presetClass="entr" presetSubtype="2" fill="hold" nodeType="withEffect">
                                  <p:stCondLst>
                                    <p:cond delay="1000"/>
                                  </p:stCondLst>
                                  <p:childTnLst>
                                    <p:set>
                                      <p:cBhvr>
                                        <p:cTn id="17" dur="1" fill="hold">
                                          <p:stCondLst>
                                            <p:cond delay="0"/>
                                          </p:stCondLst>
                                        </p:cTn>
                                        <p:tgtEl>
                                          <p:spTgt spid="45063"/>
                                        </p:tgtEl>
                                        <p:attrNameLst>
                                          <p:attrName>style.visibility</p:attrName>
                                        </p:attrNameLst>
                                      </p:cBhvr>
                                      <p:to>
                                        <p:strVal val="visible"/>
                                      </p:to>
                                    </p:set>
                                    <p:animEffect transition="in" filter="wipe(right)">
                                      <p:cBhvr>
                                        <p:cTn id="18" dur="1000"/>
                                        <p:tgtEl>
                                          <p:spTgt spid="4506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45059">
                                            <p:txEl>
                                              <p:pRg st="5" end="5"/>
                                            </p:txEl>
                                          </p:spTgt>
                                        </p:tgtEl>
                                        <p:attrNameLst>
                                          <p:attrName>style.visibility</p:attrName>
                                        </p:attrNameLst>
                                      </p:cBhvr>
                                      <p:to>
                                        <p:strVal val="visible"/>
                                      </p:to>
                                    </p:set>
                                    <p:animEffect transition="in" filter="wipe(left)">
                                      <p:cBhvr>
                                        <p:cTn id="23" dur="1000"/>
                                        <p:tgtEl>
                                          <p:spTgt spid="45059">
                                            <p:txEl>
                                              <p:pRg st="5" end="5"/>
                                            </p:txEl>
                                          </p:spTgt>
                                        </p:tgtEl>
                                      </p:cBhvr>
                                    </p:animEffect>
                                  </p:childTnLst>
                                </p:cTn>
                              </p:par>
                            </p:childTnLst>
                          </p:cTn>
                        </p:par>
                        <p:par>
                          <p:cTn id="24" fill="hold" nodeType="afterGroup">
                            <p:stCondLst>
                              <p:cond delay="1000"/>
                            </p:stCondLst>
                            <p:childTnLst>
                              <p:par>
                                <p:cTn id="25" presetID="22" presetClass="entr" presetSubtype="8" fill="hold" nodeType="afterEffect">
                                  <p:stCondLst>
                                    <p:cond delay="0"/>
                                  </p:stCondLst>
                                  <p:childTnLst>
                                    <p:set>
                                      <p:cBhvr>
                                        <p:cTn id="26" dur="1" fill="hold">
                                          <p:stCondLst>
                                            <p:cond delay="0"/>
                                          </p:stCondLst>
                                        </p:cTn>
                                        <p:tgtEl>
                                          <p:spTgt spid="45068"/>
                                        </p:tgtEl>
                                        <p:attrNameLst>
                                          <p:attrName>style.visibility</p:attrName>
                                        </p:attrNameLst>
                                      </p:cBhvr>
                                      <p:to>
                                        <p:strVal val="visible"/>
                                      </p:to>
                                    </p:set>
                                    <p:animEffect transition="in" filter="wipe(left)">
                                      <p:cBhvr>
                                        <p:cTn id="27" dur="1000"/>
                                        <p:tgtEl>
                                          <p:spTgt spid="45068"/>
                                        </p:tgtEl>
                                      </p:cBhvr>
                                    </p:animEffect>
                                  </p:childTnLst>
                                </p:cTn>
                              </p:par>
                              <p:par>
                                <p:cTn id="28" presetID="23" presetClass="entr" presetSubtype="16" fill="hold" nodeType="withEffect">
                                  <p:stCondLst>
                                    <p:cond delay="0"/>
                                  </p:stCondLst>
                                  <p:childTnLst>
                                    <p:set>
                                      <p:cBhvr>
                                        <p:cTn id="29" dur="1" fill="hold">
                                          <p:stCondLst>
                                            <p:cond delay="0"/>
                                          </p:stCondLst>
                                        </p:cTn>
                                        <p:tgtEl>
                                          <p:spTgt spid="45067"/>
                                        </p:tgtEl>
                                        <p:attrNameLst>
                                          <p:attrName>style.visibility</p:attrName>
                                        </p:attrNameLst>
                                      </p:cBhvr>
                                      <p:to>
                                        <p:strVal val="visible"/>
                                      </p:to>
                                    </p:set>
                                    <p:anim calcmode="lin" valueType="num">
                                      <p:cBhvr>
                                        <p:cTn id="30" dur="1000" fill="hold"/>
                                        <p:tgtEl>
                                          <p:spTgt spid="45067"/>
                                        </p:tgtEl>
                                        <p:attrNameLst>
                                          <p:attrName>ppt_w</p:attrName>
                                        </p:attrNameLst>
                                      </p:cBhvr>
                                      <p:tavLst>
                                        <p:tav tm="0">
                                          <p:val>
                                            <p:fltVal val="0"/>
                                          </p:val>
                                        </p:tav>
                                        <p:tav tm="100000">
                                          <p:val>
                                            <p:strVal val="#ppt_w"/>
                                          </p:val>
                                        </p:tav>
                                      </p:tavLst>
                                    </p:anim>
                                    <p:anim calcmode="lin" valueType="num">
                                      <p:cBhvr>
                                        <p:cTn id="31" dur="1000" fill="hold"/>
                                        <p:tgtEl>
                                          <p:spTgt spid="45067"/>
                                        </p:tgtEl>
                                        <p:attrNameLst>
                                          <p:attrName>ppt_h</p:attrName>
                                        </p:attrNameLst>
                                      </p:cBhvr>
                                      <p:tavLst>
                                        <p:tav tm="0">
                                          <p:val>
                                            <p:fltVal val="0"/>
                                          </p:val>
                                        </p:tav>
                                        <p:tav tm="100000">
                                          <p:val>
                                            <p:strVal val="#ppt_h"/>
                                          </p:val>
                                        </p:tav>
                                      </p:tavLst>
                                    </p:anim>
                                  </p:childTnLst>
                                </p:cTn>
                              </p:par>
                              <p:par>
                                <p:cTn id="32" presetID="22" presetClass="entr" presetSubtype="2" fill="hold" nodeType="withEffect">
                                  <p:stCondLst>
                                    <p:cond delay="0"/>
                                  </p:stCondLst>
                                  <p:childTnLst>
                                    <p:set>
                                      <p:cBhvr>
                                        <p:cTn id="33" dur="1" fill="hold">
                                          <p:stCondLst>
                                            <p:cond delay="0"/>
                                          </p:stCondLst>
                                        </p:cTn>
                                        <p:tgtEl>
                                          <p:spTgt spid="45069"/>
                                        </p:tgtEl>
                                        <p:attrNameLst>
                                          <p:attrName>style.visibility</p:attrName>
                                        </p:attrNameLst>
                                      </p:cBhvr>
                                      <p:to>
                                        <p:strVal val="visible"/>
                                      </p:to>
                                    </p:set>
                                    <p:animEffect transition="in" filter="wipe(right)">
                                      <p:cBhvr>
                                        <p:cTn id="34" dur="1000"/>
                                        <p:tgtEl>
                                          <p:spTgt spid="45069"/>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45059">
                                            <p:txEl>
                                              <p:pRg st="11" end="11"/>
                                            </p:txEl>
                                          </p:spTgt>
                                        </p:tgtEl>
                                        <p:attrNameLst>
                                          <p:attrName>style.visibility</p:attrName>
                                        </p:attrNameLst>
                                      </p:cBhvr>
                                      <p:to>
                                        <p:strVal val="visible"/>
                                      </p:to>
                                    </p:set>
                                    <p:animEffect transition="in" filter="wipe(left)">
                                      <p:cBhvr>
                                        <p:cTn id="39" dur="1000"/>
                                        <p:tgtEl>
                                          <p:spTgt spid="45059">
                                            <p:txEl>
                                              <p:pRg st="11" end="11"/>
                                            </p:txEl>
                                          </p:spTgt>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nodeType="clickEffect">
                                  <p:stCondLst>
                                    <p:cond delay="0"/>
                                  </p:stCondLst>
                                  <p:childTnLst>
                                    <p:set>
                                      <p:cBhvr>
                                        <p:cTn id="43" dur="1" fill="hold">
                                          <p:stCondLst>
                                            <p:cond delay="0"/>
                                          </p:stCondLst>
                                        </p:cTn>
                                        <p:tgtEl>
                                          <p:spTgt spid="45059">
                                            <p:txEl>
                                              <p:pRg st="12" end="12"/>
                                            </p:txEl>
                                          </p:spTgt>
                                        </p:tgtEl>
                                        <p:attrNameLst>
                                          <p:attrName>style.visibility</p:attrName>
                                        </p:attrNameLst>
                                      </p:cBhvr>
                                      <p:to>
                                        <p:strVal val="visible"/>
                                      </p:to>
                                    </p:set>
                                    <p:animEffect transition="in" filter="wipe(left)">
                                      <p:cBhvr>
                                        <p:cTn id="44" dur="1000"/>
                                        <p:tgtEl>
                                          <p:spTgt spid="45059">
                                            <p:txEl>
                                              <p:pRg st="12" end="12"/>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8" fill="hold" nodeType="clickEffect">
                                  <p:stCondLst>
                                    <p:cond delay="0"/>
                                  </p:stCondLst>
                                  <p:childTnLst>
                                    <p:set>
                                      <p:cBhvr>
                                        <p:cTn id="48" dur="1" fill="hold">
                                          <p:stCondLst>
                                            <p:cond delay="0"/>
                                          </p:stCondLst>
                                        </p:cTn>
                                        <p:tgtEl>
                                          <p:spTgt spid="45059">
                                            <p:txEl>
                                              <p:pRg st="13" end="13"/>
                                            </p:txEl>
                                          </p:spTgt>
                                        </p:tgtEl>
                                        <p:attrNameLst>
                                          <p:attrName>style.visibility</p:attrName>
                                        </p:attrNameLst>
                                      </p:cBhvr>
                                      <p:to>
                                        <p:strVal val="visible"/>
                                      </p:to>
                                    </p:set>
                                    <p:animEffect transition="in" filter="wipe(left)">
                                      <p:cBhvr>
                                        <p:cTn id="49" dur="1000"/>
                                        <p:tgtEl>
                                          <p:spTgt spid="45059">
                                            <p:txEl>
                                              <p:pRg st="13" end="13"/>
                                            </p:txEl>
                                          </p:spTgt>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3" presetClass="entr" presetSubtype="16" fill="hold" nodeType="clickEffect">
                                  <p:stCondLst>
                                    <p:cond delay="0"/>
                                  </p:stCondLst>
                                  <p:childTnLst>
                                    <p:set>
                                      <p:cBhvr>
                                        <p:cTn id="53" dur="1" fill="hold">
                                          <p:stCondLst>
                                            <p:cond delay="0"/>
                                          </p:stCondLst>
                                        </p:cTn>
                                        <p:tgtEl>
                                          <p:spTgt spid="45065">
                                            <p:txEl>
                                              <p:pRg st="0" end="0"/>
                                            </p:txEl>
                                          </p:spTgt>
                                        </p:tgtEl>
                                        <p:attrNameLst>
                                          <p:attrName>style.visibility</p:attrName>
                                        </p:attrNameLst>
                                      </p:cBhvr>
                                      <p:to>
                                        <p:strVal val="visible"/>
                                      </p:to>
                                    </p:set>
                                    <p:anim calcmode="lin" valueType="num">
                                      <p:cBhvr>
                                        <p:cTn id="54" dur="1000" fill="hold"/>
                                        <p:tgtEl>
                                          <p:spTgt spid="45065">
                                            <p:txEl>
                                              <p:pRg st="0" end="0"/>
                                            </p:txEl>
                                          </p:spTgt>
                                        </p:tgtEl>
                                        <p:attrNameLst>
                                          <p:attrName>ppt_w</p:attrName>
                                        </p:attrNameLst>
                                      </p:cBhvr>
                                      <p:tavLst>
                                        <p:tav tm="0">
                                          <p:val>
                                            <p:fltVal val="0"/>
                                          </p:val>
                                        </p:tav>
                                        <p:tav tm="100000">
                                          <p:val>
                                            <p:strVal val="#ppt_w"/>
                                          </p:val>
                                        </p:tav>
                                      </p:tavLst>
                                    </p:anim>
                                    <p:anim calcmode="lin" valueType="num">
                                      <p:cBhvr>
                                        <p:cTn id="55" dur="1000" fill="hold"/>
                                        <p:tgtEl>
                                          <p:spTgt spid="45065">
                                            <p:txEl>
                                              <p:pRg st="0" end="0"/>
                                            </p:txEl>
                                          </p:spTgt>
                                        </p:tgtEl>
                                        <p:attrNameLst>
                                          <p:attrName>ppt_h</p:attrName>
                                        </p:attrNameLst>
                                      </p:cBhvr>
                                      <p:tavLst>
                                        <p:tav tm="0">
                                          <p:val>
                                            <p:fltVal val="0"/>
                                          </p:val>
                                        </p:tav>
                                        <p:tav tm="100000">
                                          <p:val>
                                            <p:strVal val="#ppt_h"/>
                                          </p:val>
                                        </p:tav>
                                      </p:tavLst>
                                    </p:anim>
                                  </p:childTnLst>
                                </p:cTn>
                              </p:par>
                              <p:par>
                                <p:cTn id="56" presetID="8" presetClass="emph" presetSubtype="0" fill="hold" nodeType="withEffect">
                                  <p:stCondLst>
                                    <p:cond delay="0"/>
                                  </p:stCondLst>
                                  <p:childTnLst>
                                    <p:animRot by="21600000">
                                      <p:cBhvr>
                                        <p:cTn id="57" dur="1000" fill="hold"/>
                                        <p:tgtEl>
                                          <p:spTgt spid="45065">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586" name="Rectangle 2"/>
          <p:cNvSpPr>
            <a:spLocks noGrp="1" noChangeArrowheads="1"/>
          </p:cNvSpPr>
          <p:nvPr>
            <p:ph type="title"/>
          </p:nvPr>
        </p:nvSpPr>
        <p:spPr/>
        <p:txBody>
          <a:bodyPr/>
          <a:lstStyle/>
          <a:p>
            <a:pPr algn="ctr"/>
            <a:r>
              <a:rPr lang="en-US" altLang="en-US"/>
              <a:t>Circuits</a:t>
            </a:r>
          </a:p>
        </p:txBody>
      </p:sp>
      <p:sp>
        <p:nvSpPr>
          <p:cNvPr id="22531" name="Rectangle 3"/>
          <p:cNvSpPr>
            <a:spLocks noGrp="1" noChangeArrowheads="1"/>
          </p:cNvSpPr>
          <p:nvPr>
            <p:ph type="body" idx="1"/>
          </p:nvPr>
        </p:nvSpPr>
        <p:spPr>
          <a:xfrm>
            <a:off x="250826" y="784829"/>
            <a:ext cx="8642350" cy="4000500"/>
          </a:xfrm>
        </p:spPr>
        <p:txBody>
          <a:bodyPr>
            <a:normAutofit fontScale="92500" lnSpcReduction="20000"/>
          </a:bodyPr>
          <a:lstStyle/>
          <a:p>
            <a:pPr>
              <a:buFont typeface="Wingdings" panose="05000000000000000000" pitchFamily="2" charset="2"/>
              <a:buChar char="Ø"/>
            </a:pPr>
            <a:r>
              <a:rPr lang="en-US" altLang="en-US" dirty="0"/>
              <a:t>The composition, or “</a:t>
            </a:r>
            <a:r>
              <a:rPr lang="en-US" altLang="en-US" b="1" dirty="0"/>
              <a:t>mix</a:t>
            </a:r>
            <a:r>
              <a:rPr lang="en-US" altLang="en-US" dirty="0"/>
              <a:t>,” </a:t>
            </a:r>
            <a:r>
              <a:rPr lang="en-US" altLang="en-US" b="1" dirty="0"/>
              <a:t>of materials used determine</a:t>
            </a:r>
            <a:r>
              <a:rPr lang="en-US" altLang="en-US" dirty="0"/>
              <a:t>, the </a:t>
            </a:r>
            <a:r>
              <a:rPr lang="en-US" altLang="en-US" b="1" dirty="0"/>
              <a:t>performance of a ferrite core</a:t>
            </a:r>
            <a:r>
              <a:rPr lang="en-US" altLang="en-US" dirty="0"/>
              <a:t> </a:t>
            </a:r>
            <a:r>
              <a:rPr lang="en-US" altLang="en-US" dirty="0">
                <a:solidFill>
                  <a:schemeClr val="accent2"/>
                </a:solidFill>
              </a:rPr>
              <a:t>at different frequencies</a:t>
            </a:r>
            <a:r>
              <a:rPr lang="en-US" altLang="en-US" dirty="0"/>
              <a:t>.  </a:t>
            </a:r>
            <a:r>
              <a:rPr lang="en-US" altLang="en-US" sz="750" dirty="0"/>
              <a:t>(G6B01)</a:t>
            </a:r>
          </a:p>
          <a:p>
            <a:pPr>
              <a:buFont typeface="Wingdings" panose="05000000000000000000" pitchFamily="2" charset="2"/>
              <a:buChar char="Ø"/>
            </a:pPr>
            <a:endParaRPr lang="en-US" altLang="en-US" sz="825" dirty="0"/>
          </a:p>
          <a:p>
            <a:pPr lvl="0">
              <a:buFont typeface="Wingdings" panose="05000000000000000000" pitchFamily="2" charset="2"/>
              <a:buChar char="Ø"/>
            </a:pPr>
            <a:r>
              <a:rPr lang="en-US" altLang="en-US" b="1" dirty="0">
                <a:solidFill>
                  <a:srgbClr val="000066"/>
                </a:solidFill>
              </a:rPr>
              <a:t>Mutual inductance </a:t>
            </a:r>
            <a:r>
              <a:rPr lang="en-US" altLang="en-US" dirty="0">
                <a:solidFill>
                  <a:srgbClr val="000066"/>
                </a:solidFill>
              </a:rPr>
              <a:t>causes a voltage to </a:t>
            </a:r>
            <a:r>
              <a:rPr lang="en-US" altLang="en-US" b="1" dirty="0">
                <a:solidFill>
                  <a:srgbClr val="000066"/>
                </a:solidFill>
              </a:rPr>
              <a:t>appear across the secondary winding</a:t>
            </a:r>
            <a:r>
              <a:rPr lang="en-US" altLang="en-US" dirty="0">
                <a:solidFill>
                  <a:srgbClr val="000066"/>
                </a:solidFill>
              </a:rPr>
              <a:t> of a transformer when an </a:t>
            </a:r>
            <a:r>
              <a:rPr lang="en-US" altLang="en-US" b="1" dirty="0">
                <a:solidFill>
                  <a:srgbClr val="000066"/>
                </a:solidFill>
              </a:rPr>
              <a:t>AC voltage source is connected across its primary winding</a:t>
            </a:r>
            <a:r>
              <a:rPr lang="en-US" altLang="en-US" dirty="0">
                <a:solidFill>
                  <a:srgbClr val="000066"/>
                </a:solidFill>
              </a:rPr>
              <a:t>. </a:t>
            </a:r>
            <a:r>
              <a:rPr lang="en-US" altLang="en-US" sz="750" dirty="0">
                <a:solidFill>
                  <a:srgbClr val="000066"/>
                </a:solidFill>
              </a:rPr>
              <a:t>(G5C01)</a:t>
            </a:r>
            <a:r>
              <a:rPr lang="en-US" altLang="en-US" dirty="0">
                <a:solidFill>
                  <a:srgbClr val="000066"/>
                </a:solidFill>
              </a:rPr>
              <a:t> </a:t>
            </a:r>
          </a:p>
          <a:p>
            <a:pPr lvl="0">
              <a:buFont typeface="Wingdings" panose="05000000000000000000" pitchFamily="2" charset="2"/>
              <a:buChar char="Ø"/>
            </a:pPr>
            <a:endParaRPr lang="en-US" altLang="en-US" dirty="0">
              <a:solidFill>
                <a:srgbClr val="000066"/>
              </a:solidFill>
            </a:endParaRPr>
          </a:p>
          <a:p>
            <a:pPr lvl="0">
              <a:buFont typeface="Wingdings" panose="05000000000000000000" pitchFamily="2" charset="2"/>
              <a:buChar char="Ø"/>
            </a:pPr>
            <a:endParaRPr lang="en-US" altLang="en-US" dirty="0">
              <a:solidFill>
                <a:srgbClr val="000066"/>
              </a:solidFill>
            </a:endParaRPr>
          </a:p>
          <a:p>
            <a:pPr lvl="0">
              <a:buFont typeface="Wingdings" panose="05000000000000000000" pitchFamily="2" charset="2"/>
              <a:buChar char="Ø"/>
            </a:pPr>
            <a:endParaRPr lang="en-US" altLang="en-US" dirty="0">
              <a:solidFill>
                <a:srgbClr val="000066"/>
              </a:solidFill>
            </a:endParaRPr>
          </a:p>
          <a:p>
            <a:pPr lvl="0">
              <a:buFont typeface="Wingdings" panose="05000000000000000000" pitchFamily="2" charset="2"/>
              <a:buChar char="Ø"/>
            </a:pPr>
            <a:endParaRPr lang="en-US" altLang="en-US" dirty="0">
              <a:solidFill>
                <a:srgbClr val="000066"/>
              </a:solidFill>
            </a:endParaRPr>
          </a:p>
          <a:p>
            <a:pPr lvl="0">
              <a:buFont typeface="Wingdings" panose="05000000000000000000" pitchFamily="2" charset="2"/>
              <a:buChar char="Ø"/>
            </a:pPr>
            <a:endParaRPr lang="en-US" altLang="en-US" dirty="0">
              <a:solidFill>
                <a:srgbClr val="000066"/>
              </a:solidFill>
            </a:endParaRPr>
          </a:p>
          <a:p>
            <a:pPr lvl="0">
              <a:buFont typeface="Wingdings" panose="05000000000000000000" pitchFamily="2" charset="2"/>
              <a:buChar char="Ø"/>
            </a:pPr>
            <a:endParaRPr lang="en-US" altLang="en-US" dirty="0">
              <a:solidFill>
                <a:srgbClr val="000066"/>
              </a:solidFill>
            </a:endParaRPr>
          </a:p>
          <a:p>
            <a:pPr lvl="0">
              <a:buFont typeface="Wingdings" panose="05000000000000000000" pitchFamily="2" charset="2"/>
              <a:buChar char="Ø"/>
            </a:pPr>
            <a:endParaRPr lang="en-US" altLang="en-US" dirty="0">
              <a:solidFill>
                <a:srgbClr val="000066"/>
              </a:solidFill>
            </a:endParaRPr>
          </a:p>
          <a:p>
            <a:pPr lvl="0">
              <a:buFont typeface="Wingdings" panose="05000000000000000000" pitchFamily="2" charset="2"/>
              <a:buChar char="Ø"/>
            </a:pPr>
            <a:r>
              <a:rPr lang="en-US" altLang="en-US" dirty="0">
                <a:solidFill>
                  <a:srgbClr val="000066"/>
                </a:solidFill>
              </a:rPr>
              <a:t>In order to accommodate the </a:t>
            </a:r>
            <a:r>
              <a:rPr lang="en-US" altLang="en-US" b="1" dirty="0">
                <a:solidFill>
                  <a:srgbClr val="000066"/>
                </a:solidFill>
              </a:rPr>
              <a:t>higher current of the primary</a:t>
            </a:r>
            <a:r>
              <a:rPr lang="en-US" altLang="en-US" dirty="0">
                <a:solidFill>
                  <a:srgbClr val="000066"/>
                </a:solidFill>
              </a:rPr>
              <a:t>, the </a:t>
            </a:r>
            <a:r>
              <a:rPr lang="en-US" altLang="en-US" b="1" dirty="0">
                <a:solidFill>
                  <a:srgbClr val="000066"/>
                </a:solidFill>
              </a:rPr>
              <a:t>conductor of the primary winding</a:t>
            </a:r>
            <a:r>
              <a:rPr lang="en-US" altLang="en-US" dirty="0">
                <a:solidFill>
                  <a:srgbClr val="000066"/>
                </a:solidFill>
              </a:rPr>
              <a:t> of many voltage step-up transformers </a:t>
            </a:r>
            <a:r>
              <a:rPr lang="en-US" altLang="en-US" b="1" dirty="0">
                <a:solidFill>
                  <a:srgbClr val="000066"/>
                </a:solidFill>
              </a:rPr>
              <a:t>is larger than the conductor of the secondary winding</a:t>
            </a:r>
            <a:r>
              <a:rPr lang="en-US" altLang="en-US" dirty="0">
                <a:solidFill>
                  <a:srgbClr val="000066"/>
                </a:solidFill>
              </a:rPr>
              <a:t>.  </a:t>
            </a:r>
            <a:r>
              <a:rPr lang="en-US" altLang="en-US" sz="750" dirty="0">
                <a:solidFill>
                  <a:srgbClr val="000066"/>
                </a:solidFill>
              </a:rPr>
              <a:t>(G5C16)</a:t>
            </a:r>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p:txBody>
      </p:sp>
      <p:grpSp>
        <p:nvGrpSpPr>
          <p:cNvPr id="3" name="Group 2">
            <a:extLst>
              <a:ext uri="{FF2B5EF4-FFF2-40B4-BE49-F238E27FC236}">
                <a16:creationId xmlns:a16="http://schemas.microsoft.com/office/drawing/2014/main" id="{17C7216A-85ED-F5A1-BF32-E0BFD0896FC7}"/>
              </a:ext>
            </a:extLst>
          </p:cNvPr>
          <p:cNvGrpSpPr/>
          <p:nvPr/>
        </p:nvGrpSpPr>
        <p:grpSpPr>
          <a:xfrm>
            <a:off x="742468" y="2057043"/>
            <a:ext cx="7635477" cy="1554957"/>
            <a:chOff x="725885" y="2457450"/>
            <a:chExt cx="7635477" cy="1554957"/>
          </a:xfrm>
        </p:grpSpPr>
        <p:pic>
          <p:nvPicPr>
            <p:cNvPr id="8"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2512" y="2457450"/>
              <a:ext cx="2228850" cy="1554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1850" y="2457451"/>
              <a:ext cx="2228850" cy="1554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885" y="2457451"/>
              <a:ext cx="2228850" cy="1554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27</a:t>
            </a:fld>
            <a:endParaRPr lang="en-US" altLang="en-US">
              <a:solidFill>
                <a:srgbClr val="000066"/>
              </a:solidFill>
            </a:endParaRPr>
          </a:p>
        </p:txBody>
      </p:sp>
    </p:spTree>
    <p:extLst>
      <p:ext uri="{BB962C8B-B14F-4D97-AF65-F5344CB8AC3E}">
        <p14:creationId xmlns:p14="http://schemas.microsoft.com/office/powerpoint/2010/main" val="16326036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wipe(up)">
                                      <p:cBhvr>
                                        <p:cTn id="7" dur="1000"/>
                                        <p:tgtEl>
                                          <p:spTgt spid="225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2531">
                                            <p:txEl>
                                              <p:pRg st="2" end="2"/>
                                            </p:txEl>
                                          </p:spTgt>
                                        </p:tgtEl>
                                        <p:attrNameLst>
                                          <p:attrName>style.visibility</p:attrName>
                                        </p:attrNameLst>
                                      </p:cBhvr>
                                      <p:to>
                                        <p:strVal val="visible"/>
                                      </p:to>
                                    </p:set>
                                    <p:animEffect transition="in" filter="wipe(left)">
                                      <p:cBhvr>
                                        <p:cTn id="12" dur="1000"/>
                                        <p:tgtEl>
                                          <p:spTgt spid="2253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2531">
                                            <p:txEl>
                                              <p:pRg st="10" end="10"/>
                                            </p:txEl>
                                          </p:spTgt>
                                        </p:tgtEl>
                                        <p:attrNameLst>
                                          <p:attrName>style.visibility</p:attrName>
                                        </p:attrNameLst>
                                      </p:cBhvr>
                                      <p:to>
                                        <p:strVal val="visible"/>
                                      </p:to>
                                    </p:set>
                                    <p:animEffect transition="in" filter="wipe(down)">
                                      <p:cBhvr>
                                        <p:cTn id="17" dur="1000"/>
                                        <p:tgtEl>
                                          <p:spTgt spid="2253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994" name="Rectangle 2"/>
          <p:cNvSpPr>
            <a:spLocks noGrp="1" noChangeArrowheads="1"/>
          </p:cNvSpPr>
          <p:nvPr>
            <p:ph type="title"/>
          </p:nvPr>
        </p:nvSpPr>
        <p:spPr/>
        <p:txBody>
          <a:bodyPr/>
          <a:lstStyle/>
          <a:p>
            <a:pPr algn="ctr"/>
            <a:r>
              <a:rPr lang="en-US" altLang="en-US"/>
              <a:t>Circuits</a:t>
            </a:r>
          </a:p>
        </p:txBody>
      </p:sp>
      <p:sp>
        <p:nvSpPr>
          <p:cNvPr id="47107" name="Rectangle 3"/>
          <p:cNvSpPr>
            <a:spLocks noGrp="1" noChangeArrowheads="1"/>
          </p:cNvSpPr>
          <p:nvPr>
            <p:ph type="body" idx="1"/>
          </p:nvPr>
        </p:nvSpPr>
        <p:spPr>
          <a:xfrm>
            <a:off x="1723787" y="804252"/>
            <a:ext cx="5819775" cy="3687738"/>
          </a:xfrm>
        </p:spPr>
        <p:txBody>
          <a:bodyPr>
            <a:normAutofit fontScale="92500" lnSpcReduction="20000"/>
          </a:bodyPr>
          <a:lstStyle/>
          <a:p>
            <a:pPr>
              <a:buFont typeface="Wingdings" panose="05000000000000000000" pitchFamily="2" charset="2"/>
              <a:buChar char="Ø"/>
            </a:pPr>
            <a:r>
              <a:rPr lang="en-US" altLang="en-US" dirty="0"/>
              <a:t>The voltage across a 500-turn secondary winding of a transformer</a:t>
            </a:r>
            <a:r>
              <a:rPr lang="en-US" altLang="en-US" b="1" dirty="0"/>
              <a:t> </a:t>
            </a:r>
            <a:r>
              <a:rPr lang="en-US" altLang="en-US" dirty="0"/>
              <a:t>is</a:t>
            </a:r>
            <a:r>
              <a:rPr lang="en-US" altLang="en-US" b="1" dirty="0"/>
              <a:t> 26.7 volts</a:t>
            </a:r>
            <a:r>
              <a:rPr lang="en-US" altLang="en-US" dirty="0"/>
              <a:t> if the 2250-turn primary is connected to 120 VA. </a:t>
            </a:r>
            <a:r>
              <a:rPr lang="en-US" altLang="en-US" sz="750" dirty="0"/>
              <a:t>(G5C06)</a:t>
            </a:r>
          </a:p>
          <a:p>
            <a:pPr>
              <a:buFont typeface="Wingdings" panose="05000000000000000000" pitchFamily="2" charset="2"/>
              <a:buNone/>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lvl="2"/>
            <a:r>
              <a:rPr lang="en-US" altLang="en-US" i="1" dirty="0"/>
              <a:t>500 / 2250	</a:t>
            </a:r>
            <a:r>
              <a:rPr lang="en-US" altLang="en-US" b="1" i="1" dirty="0">
                <a:solidFill>
                  <a:srgbClr val="FF0000"/>
                </a:solidFill>
              </a:rPr>
              <a:t>(</a:t>
            </a:r>
            <a:r>
              <a:rPr lang="en-US" altLang="en-US" sz="1200" b="1" i="1" dirty="0" err="1">
                <a:solidFill>
                  <a:srgbClr val="FF0000"/>
                </a:solidFill>
              </a:rPr>
              <a:t>SecondaryVoltage</a:t>
            </a:r>
            <a:r>
              <a:rPr lang="en-US" altLang="en-US" sz="1200" b="1" i="1" dirty="0">
                <a:solidFill>
                  <a:srgbClr val="FF0000"/>
                </a:solidFill>
              </a:rPr>
              <a:t>/</a:t>
            </a:r>
            <a:r>
              <a:rPr lang="en-US" altLang="en-US" sz="1200" b="1" i="1" dirty="0" err="1">
                <a:solidFill>
                  <a:srgbClr val="FF0000"/>
                </a:solidFill>
              </a:rPr>
              <a:t>PrimaryVoltage</a:t>
            </a:r>
            <a:r>
              <a:rPr lang="en-US" altLang="en-US" sz="1200" b="1" i="1" dirty="0">
                <a:solidFill>
                  <a:srgbClr val="FF0000"/>
                </a:solidFill>
              </a:rPr>
              <a:t>)</a:t>
            </a:r>
          </a:p>
          <a:p>
            <a:pPr lvl="2"/>
            <a:r>
              <a:rPr lang="en-US" altLang="en-US" i="1" dirty="0"/>
              <a:t>0.222 </a:t>
            </a:r>
          </a:p>
          <a:p>
            <a:pPr lvl="2">
              <a:lnSpc>
                <a:spcPts val="1350"/>
              </a:lnSpc>
              <a:buNone/>
            </a:pPr>
            <a:r>
              <a:rPr lang="en-US" altLang="en-US" i="1" dirty="0"/>
              <a:t>			</a:t>
            </a:r>
            <a:r>
              <a:rPr lang="en-US" altLang="en-US" b="1" i="1" dirty="0">
                <a:solidFill>
                  <a:srgbClr val="FF0000"/>
                </a:solidFill>
              </a:rPr>
              <a:t>(</a:t>
            </a:r>
            <a:r>
              <a:rPr lang="en-US" altLang="en-US" sz="1200" b="1" i="1" dirty="0">
                <a:solidFill>
                  <a:srgbClr val="FF0000"/>
                </a:solidFill>
              </a:rPr>
              <a:t>Therefore the Secondary output voltage </a:t>
            </a:r>
          </a:p>
          <a:p>
            <a:pPr lvl="2">
              <a:lnSpc>
                <a:spcPts val="1350"/>
              </a:lnSpc>
              <a:buNone/>
            </a:pPr>
            <a:r>
              <a:rPr lang="en-US" altLang="en-US" sz="1200" b="1" i="1" dirty="0">
                <a:solidFill>
                  <a:srgbClr val="FF0000"/>
                </a:solidFill>
              </a:rPr>
              <a:t>			will be .222 times the input voltage)</a:t>
            </a:r>
          </a:p>
          <a:p>
            <a:pPr lvl="2"/>
            <a:r>
              <a:rPr lang="en-US" altLang="en-US" i="1" dirty="0"/>
              <a:t>0.222 * 120</a:t>
            </a:r>
          </a:p>
          <a:p>
            <a:pPr lvl="2"/>
            <a:r>
              <a:rPr lang="en-US" altLang="en-US" sz="1500" b="1" i="1" dirty="0"/>
              <a:t>26.666</a:t>
            </a:r>
            <a:r>
              <a:rPr lang="en-US" altLang="en-US" sz="1200" dirty="0">
                <a:solidFill>
                  <a:srgbClr val="FF0000"/>
                </a:solidFill>
              </a:rPr>
              <a:t>)</a:t>
            </a:r>
            <a:r>
              <a:rPr lang="en-US" altLang="en-US" sz="2000" b="1" dirty="0"/>
              <a:t> Volts   </a:t>
            </a:r>
            <a:r>
              <a:rPr lang="en-US" altLang="en-US" sz="1600" dirty="0">
                <a:solidFill>
                  <a:srgbClr val="FF0000"/>
                </a:solidFill>
              </a:rPr>
              <a:t>(Close enough to 26.7)</a:t>
            </a:r>
            <a:endParaRPr lang="en-US" altLang="en-US" sz="1500" dirty="0">
              <a:solidFill>
                <a:srgbClr val="FF0000"/>
              </a:solidFill>
            </a:endParaRPr>
          </a:p>
          <a:p>
            <a:pPr>
              <a:buFont typeface="Wingdings" panose="05000000000000000000" pitchFamily="2" charset="2"/>
              <a:buChar char="Ø"/>
            </a:pPr>
            <a:r>
              <a:rPr lang="en-US" altLang="en-US" dirty="0"/>
              <a:t>The output voltage is multiplied by 4 if a signal is applied to the secondary winding of a 4:1 voltage step-down transformer instead of the primary winding. </a:t>
            </a:r>
            <a:r>
              <a:rPr lang="en-US" altLang="en-US" sz="750" b="1" dirty="0"/>
              <a:t>(G5C02)</a:t>
            </a:r>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p:txBody>
      </p:sp>
      <p:grpSp>
        <p:nvGrpSpPr>
          <p:cNvPr id="3" name="Group 2">
            <a:extLst>
              <a:ext uri="{FF2B5EF4-FFF2-40B4-BE49-F238E27FC236}">
                <a16:creationId xmlns:a16="http://schemas.microsoft.com/office/drawing/2014/main" id="{5D8F017D-F4B0-569F-C7BD-B0885F394354}"/>
              </a:ext>
            </a:extLst>
          </p:cNvPr>
          <p:cNvGrpSpPr/>
          <p:nvPr/>
        </p:nvGrpSpPr>
        <p:grpSpPr>
          <a:xfrm>
            <a:off x="1402318" y="1029939"/>
            <a:ext cx="6017895" cy="2306243"/>
            <a:chOff x="1912304" y="1351280"/>
            <a:chExt cx="8023859" cy="3074992"/>
          </a:xfrm>
        </p:grpSpPr>
        <p:sp>
          <p:nvSpPr>
            <p:cNvPr id="47111" name="Line 7"/>
            <p:cNvSpPr>
              <a:spLocks noChangeShapeType="1"/>
            </p:cNvSpPr>
            <p:nvPr/>
          </p:nvSpPr>
          <p:spPr bwMode="auto">
            <a:xfrm>
              <a:off x="5021263" y="1351280"/>
              <a:ext cx="2189162" cy="0"/>
            </a:xfrm>
            <a:prstGeom prst="line">
              <a:avLst/>
            </a:prstGeom>
            <a:noFill/>
            <a:ln w="28575"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7112" name="Line 8"/>
            <p:cNvSpPr>
              <a:spLocks noChangeShapeType="1"/>
            </p:cNvSpPr>
            <p:nvPr/>
          </p:nvSpPr>
          <p:spPr bwMode="auto">
            <a:xfrm flipH="1">
              <a:off x="3248822" y="1361803"/>
              <a:ext cx="2379657" cy="1929145"/>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7113" name="Line 9"/>
            <p:cNvSpPr>
              <a:spLocks noChangeShapeType="1"/>
            </p:cNvSpPr>
            <p:nvPr/>
          </p:nvSpPr>
          <p:spPr bwMode="auto">
            <a:xfrm>
              <a:off x="6094413" y="1636395"/>
              <a:ext cx="2074862" cy="0"/>
            </a:xfrm>
            <a:prstGeom prst="line">
              <a:avLst/>
            </a:prstGeom>
            <a:noFill/>
            <a:ln w="28575"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7114" name="Line 10"/>
            <p:cNvSpPr>
              <a:spLocks noChangeShapeType="1"/>
            </p:cNvSpPr>
            <p:nvPr/>
          </p:nvSpPr>
          <p:spPr bwMode="auto">
            <a:xfrm flipH="1">
              <a:off x="3848420" y="1636395"/>
              <a:ext cx="2895915" cy="1792605"/>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7115" name="Text Box 11"/>
            <p:cNvSpPr txBox="1">
              <a:spLocks noChangeArrowheads="1"/>
            </p:cNvSpPr>
            <p:nvPr/>
          </p:nvSpPr>
          <p:spPr bwMode="auto">
            <a:xfrm>
              <a:off x="8285163" y="2738439"/>
              <a:ext cx="16510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050" dirty="0">
                  <a:solidFill>
                    <a:srgbClr val="FF0000"/>
                  </a:solidFill>
                </a:rPr>
                <a:t>Three of the four are given. Solve for the unknown.</a:t>
              </a:r>
            </a:p>
          </p:txBody>
        </p:sp>
        <p:sp>
          <p:nvSpPr>
            <p:cNvPr id="47116" name="Text Box 12"/>
            <p:cNvSpPr txBox="1">
              <a:spLocks noChangeArrowheads="1"/>
            </p:cNvSpPr>
            <p:nvPr/>
          </p:nvSpPr>
          <p:spPr bwMode="auto">
            <a:xfrm>
              <a:off x="2372521" y="2510639"/>
              <a:ext cx="1222375" cy="400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350" dirty="0">
                  <a:solidFill>
                    <a:srgbClr val="000066"/>
                  </a:solidFill>
                </a:rPr>
                <a:t>N</a:t>
              </a:r>
              <a:r>
                <a:rPr lang="en-US" altLang="en-US" sz="1350" baseline="-25000" dirty="0">
                  <a:solidFill>
                    <a:srgbClr val="000066"/>
                  </a:solidFill>
                </a:rPr>
                <a:t>S</a:t>
              </a:r>
            </a:p>
          </p:txBody>
        </p:sp>
        <p:sp>
          <p:nvSpPr>
            <p:cNvPr id="47117" name="Text Box 13"/>
            <p:cNvSpPr txBox="1">
              <a:spLocks noChangeArrowheads="1"/>
            </p:cNvSpPr>
            <p:nvPr/>
          </p:nvSpPr>
          <p:spPr bwMode="auto">
            <a:xfrm>
              <a:off x="4075440" y="2592105"/>
              <a:ext cx="768351" cy="400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350" dirty="0">
                  <a:solidFill>
                    <a:srgbClr val="000066"/>
                  </a:solidFill>
                </a:rPr>
                <a:t>N</a:t>
              </a:r>
              <a:r>
                <a:rPr lang="en-US" altLang="en-US" sz="1350" baseline="-25000" dirty="0">
                  <a:solidFill>
                    <a:srgbClr val="000066"/>
                  </a:solidFill>
                </a:rPr>
                <a:t>P</a:t>
              </a:r>
            </a:p>
          </p:txBody>
        </p:sp>
        <p:sp>
          <p:nvSpPr>
            <p:cNvPr id="47118" name="Text Box 14"/>
            <p:cNvSpPr txBox="1">
              <a:spLocks noChangeArrowheads="1"/>
            </p:cNvSpPr>
            <p:nvPr/>
          </p:nvSpPr>
          <p:spPr bwMode="auto">
            <a:xfrm>
              <a:off x="1912304" y="3719119"/>
              <a:ext cx="498475" cy="400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350" dirty="0">
                  <a:solidFill>
                    <a:srgbClr val="000066"/>
                  </a:solidFill>
                </a:rPr>
                <a:t>V</a:t>
              </a:r>
              <a:r>
                <a:rPr lang="en-US" altLang="en-US" sz="1350" baseline="-25000" dirty="0">
                  <a:solidFill>
                    <a:srgbClr val="000066"/>
                  </a:solidFill>
                </a:rPr>
                <a:t>P</a:t>
              </a:r>
            </a:p>
          </p:txBody>
        </p:sp>
        <p:sp>
          <p:nvSpPr>
            <p:cNvPr id="47119" name="Line 15"/>
            <p:cNvSpPr>
              <a:spLocks noChangeShapeType="1"/>
            </p:cNvSpPr>
            <p:nvPr/>
          </p:nvSpPr>
          <p:spPr bwMode="auto">
            <a:xfrm>
              <a:off x="2803368" y="2898633"/>
              <a:ext cx="180341" cy="490907"/>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7120" name="Line 16"/>
            <p:cNvSpPr>
              <a:spLocks noChangeShapeType="1"/>
            </p:cNvSpPr>
            <p:nvPr/>
          </p:nvSpPr>
          <p:spPr bwMode="auto">
            <a:xfrm flipH="1">
              <a:off x="3734117" y="2910747"/>
              <a:ext cx="341320" cy="419264"/>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7121" name="Line 17"/>
            <p:cNvSpPr>
              <a:spLocks noChangeShapeType="1"/>
            </p:cNvSpPr>
            <p:nvPr/>
          </p:nvSpPr>
          <p:spPr bwMode="auto">
            <a:xfrm>
              <a:off x="2406969" y="4026163"/>
              <a:ext cx="1223807" cy="400109"/>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7122" name="Line 18"/>
            <p:cNvSpPr>
              <a:spLocks noChangeShapeType="1"/>
            </p:cNvSpPr>
            <p:nvPr/>
          </p:nvSpPr>
          <p:spPr bwMode="auto">
            <a:xfrm>
              <a:off x="6929838" y="1354660"/>
              <a:ext cx="582609" cy="1397679"/>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7123" name="Line 19"/>
            <p:cNvSpPr>
              <a:spLocks noChangeShapeType="1"/>
            </p:cNvSpPr>
            <p:nvPr/>
          </p:nvSpPr>
          <p:spPr bwMode="auto">
            <a:xfrm flipH="1">
              <a:off x="7745414" y="1636396"/>
              <a:ext cx="300283" cy="1654552"/>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7124" name="Line 20"/>
            <p:cNvSpPr>
              <a:spLocks noChangeShapeType="1"/>
            </p:cNvSpPr>
            <p:nvPr/>
          </p:nvSpPr>
          <p:spPr bwMode="auto">
            <a:xfrm>
              <a:off x="2829719" y="1854200"/>
              <a:ext cx="768351" cy="0"/>
            </a:xfrm>
            <a:prstGeom prst="line">
              <a:avLst/>
            </a:prstGeom>
            <a:noFill/>
            <a:ln w="28575"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7125" name="Line 21"/>
            <p:cNvSpPr>
              <a:spLocks noChangeShapeType="1"/>
            </p:cNvSpPr>
            <p:nvPr/>
          </p:nvSpPr>
          <p:spPr bwMode="auto">
            <a:xfrm>
              <a:off x="3380424" y="1893267"/>
              <a:ext cx="3250566" cy="1397679"/>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7126" name="Text Box 22"/>
            <p:cNvSpPr txBox="1">
              <a:spLocks noChangeArrowheads="1"/>
            </p:cNvSpPr>
            <p:nvPr/>
          </p:nvSpPr>
          <p:spPr bwMode="auto">
            <a:xfrm>
              <a:off x="6672264" y="2660651"/>
              <a:ext cx="1152525" cy="815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350" dirty="0">
                  <a:solidFill>
                    <a:srgbClr val="000066"/>
                  </a:solidFill>
                </a:rPr>
                <a:t>V</a:t>
              </a:r>
              <a:r>
                <a:rPr lang="en-US" altLang="en-US" sz="1350" baseline="-25000" dirty="0">
                  <a:solidFill>
                    <a:srgbClr val="000066"/>
                  </a:solidFill>
                </a:rPr>
                <a:t>S</a:t>
              </a:r>
              <a:r>
                <a:rPr lang="en-US" altLang="en-US" sz="1350" dirty="0">
                  <a:solidFill>
                    <a:srgbClr val="000066"/>
                  </a:solidFill>
                </a:rPr>
                <a:t>       N</a:t>
              </a:r>
              <a:r>
                <a:rPr lang="en-US" altLang="en-US" sz="1350" baseline="-25000" dirty="0">
                  <a:solidFill>
                    <a:srgbClr val="000066"/>
                  </a:solidFill>
                </a:rPr>
                <a:t>S</a:t>
              </a:r>
            </a:p>
            <a:p>
              <a:pPr defTabSz="685800">
                <a:spcBef>
                  <a:spcPct val="50000"/>
                </a:spcBef>
                <a:buClrTx/>
                <a:buNone/>
              </a:pPr>
              <a:r>
                <a:rPr lang="en-US" altLang="en-US" sz="1350" dirty="0">
                  <a:solidFill>
                    <a:srgbClr val="000066"/>
                  </a:solidFill>
                </a:rPr>
                <a:t>V</a:t>
              </a:r>
              <a:r>
                <a:rPr lang="en-US" altLang="en-US" sz="1350" baseline="-25000" dirty="0">
                  <a:solidFill>
                    <a:srgbClr val="000066"/>
                  </a:solidFill>
                </a:rPr>
                <a:t>P</a:t>
              </a:r>
              <a:r>
                <a:rPr lang="en-US" altLang="en-US" sz="1350" dirty="0">
                  <a:solidFill>
                    <a:srgbClr val="000066"/>
                  </a:solidFill>
                </a:rPr>
                <a:t>       N</a:t>
              </a:r>
              <a:r>
                <a:rPr lang="en-US" altLang="en-US" sz="1350" baseline="-25000" dirty="0">
                  <a:solidFill>
                    <a:srgbClr val="000066"/>
                  </a:solidFill>
                </a:rPr>
                <a:t>P</a:t>
              </a:r>
            </a:p>
          </p:txBody>
        </p:sp>
        <p:sp>
          <p:nvSpPr>
            <p:cNvPr id="47127" name="Text Box 23"/>
            <p:cNvSpPr txBox="1">
              <a:spLocks noChangeArrowheads="1"/>
            </p:cNvSpPr>
            <p:nvPr/>
          </p:nvSpPr>
          <p:spPr bwMode="auto">
            <a:xfrm>
              <a:off x="7018338" y="2890839"/>
              <a:ext cx="461963" cy="400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350">
                  <a:solidFill>
                    <a:srgbClr val="000066"/>
                  </a:solidFill>
                  <a:latin typeface="Verdana" panose="020B0604030504040204" pitchFamily="34" charset="0"/>
                </a:rPr>
                <a:t>=</a:t>
              </a:r>
            </a:p>
          </p:txBody>
        </p:sp>
        <p:sp>
          <p:nvSpPr>
            <p:cNvPr id="47128" name="Line 24"/>
            <p:cNvSpPr>
              <a:spLocks noChangeShapeType="1"/>
            </p:cNvSpPr>
            <p:nvPr/>
          </p:nvSpPr>
          <p:spPr bwMode="auto">
            <a:xfrm>
              <a:off x="6748464" y="3082925"/>
              <a:ext cx="268287"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7129" name="Line 25"/>
            <p:cNvSpPr>
              <a:spLocks noChangeShapeType="1"/>
            </p:cNvSpPr>
            <p:nvPr/>
          </p:nvSpPr>
          <p:spPr bwMode="auto">
            <a:xfrm>
              <a:off x="7362825" y="3082925"/>
              <a:ext cx="268288"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gr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28</a:t>
            </a:fld>
            <a:endParaRPr lang="en-US" altLang="en-US">
              <a:solidFill>
                <a:srgbClr val="000066"/>
              </a:solidFill>
            </a:endParaRPr>
          </a:p>
        </p:txBody>
      </p:sp>
    </p:spTree>
    <p:extLst>
      <p:ext uri="{BB962C8B-B14F-4D97-AF65-F5344CB8AC3E}">
        <p14:creationId xmlns:p14="http://schemas.microsoft.com/office/powerpoint/2010/main" val="17340389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Effect transition="in" filter="wipe(up)">
                                      <p:cBhvr>
                                        <p:cTn id="7" dur="1000"/>
                                        <p:tgtEl>
                                          <p:spTgt spid="47107">
                                            <p:txEl>
                                              <p:pRg st="0" end="0"/>
                                            </p:txEl>
                                          </p:spTgt>
                                        </p:tgtEl>
                                      </p:cBhvr>
                                    </p:animEffect>
                                  </p:childTnLst>
                                </p:cTn>
                              </p:par>
                            </p:childTnLst>
                          </p:cTn>
                        </p:par>
                        <p:par>
                          <p:cTn id="8" fill="hold" nodeType="afterGroup">
                            <p:stCondLst>
                              <p:cond delay="1000"/>
                            </p:stCondLst>
                            <p:childTnLst>
                              <p:par>
                                <p:cTn id="9" presetID="22" presetClass="entr" presetSubtype="8" fill="hold" nodeType="afterEffect">
                                  <p:stCondLst>
                                    <p:cond delay="0"/>
                                  </p:stCondLst>
                                  <p:childTnLst>
                                    <p:set>
                                      <p:cBhvr>
                                        <p:cTn id="10" dur="1" fill="hold">
                                          <p:stCondLst>
                                            <p:cond delay="0"/>
                                          </p:stCondLst>
                                        </p:cTn>
                                        <p:tgtEl>
                                          <p:spTgt spid="47107">
                                            <p:txEl>
                                              <p:pRg st="5" end="5"/>
                                            </p:txEl>
                                          </p:spTgt>
                                        </p:tgtEl>
                                        <p:attrNameLst>
                                          <p:attrName>style.visibility</p:attrName>
                                        </p:attrNameLst>
                                      </p:cBhvr>
                                      <p:to>
                                        <p:strVal val="visible"/>
                                      </p:to>
                                    </p:set>
                                    <p:animEffect transition="in" filter="wipe(left)">
                                      <p:cBhvr>
                                        <p:cTn id="11" dur="1000"/>
                                        <p:tgtEl>
                                          <p:spTgt spid="47107">
                                            <p:txEl>
                                              <p:pRg st="5" end="5"/>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47107">
                                            <p:txEl>
                                              <p:pRg st="6" end="6"/>
                                            </p:txEl>
                                          </p:spTgt>
                                        </p:tgtEl>
                                        <p:attrNameLst>
                                          <p:attrName>style.visibility</p:attrName>
                                        </p:attrNameLst>
                                      </p:cBhvr>
                                      <p:to>
                                        <p:strVal val="visible"/>
                                      </p:to>
                                    </p:set>
                                    <p:animEffect transition="in" filter="wipe(left)">
                                      <p:cBhvr>
                                        <p:cTn id="16" dur="1000"/>
                                        <p:tgtEl>
                                          <p:spTgt spid="47107">
                                            <p:txEl>
                                              <p:pRg st="6" end="6"/>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nodeType="clickEffect">
                                  <p:stCondLst>
                                    <p:cond delay="0"/>
                                  </p:stCondLst>
                                  <p:childTnLst>
                                    <p:set>
                                      <p:cBhvr>
                                        <p:cTn id="20" dur="1" fill="hold">
                                          <p:stCondLst>
                                            <p:cond delay="0"/>
                                          </p:stCondLst>
                                        </p:cTn>
                                        <p:tgtEl>
                                          <p:spTgt spid="47107">
                                            <p:txEl>
                                              <p:pRg st="7" end="7"/>
                                            </p:txEl>
                                          </p:spTgt>
                                        </p:tgtEl>
                                        <p:attrNameLst>
                                          <p:attrName>style.visibility</p:attrName>
                                        </p:attrNameLst>
                                      </p:cBhvr>
                                      <p:to>
                                        <p:strVal val="visible"/>
                                      </p:to>
                                    </p:set>
                                    <p:animEffect transition="in" filter="wipe(left)">
                                      <p:cBhvr>
                                        <p:cTn id="21" dur="1000"/>
                                        <p:tgtEl>
                                          <p:spTgt spid="47107">
                                            <p:txEl>
                                              <p:pRg st="7" end="7"/>
                                            </p:txEl>
                                          </p:spTgt>
                                        </p:tgtEl>
                                      </p:cBhvr>
                                    </p:animEffect>
                                  </p:childTnLst>
                                </p:cTn>
                              </p:par>
                              <p:par>
                                <p:cTn id="22" presetID="22" presetClass="entr" presetSubtype="8" fill="hold" nodeType="withEffect">
                                  <p:stCondLst>
                                    <p:cond delay="0"/>
                                  </p:stCondLst>
                                  <p:childTnLst>
                                    <p:set>
                                      <p:cBhvr>
                                        <p:cTn id="23" dur="1" fill="hold">
                                          <p:stCondLst>
                                            <p:cond delay="0"/>
                                          </p:stCondLst>
                                        </p:cTn>
                                        <p:tgtEl>
                                          <p:spTgt spid="47107">
                                            <p:txEl>
                                              <p:pRg st="8" end="8"/>
                                            </p:txEl>
                                          </p:spTgt>
                                        </p:tgtEl>
                                        <p:attrNameLst>
                                          <p:attrName>style.visibility</p:attrName>
                                        </p:attrNameLst>
                                      </p:cBhvr>
                                      <p:to>
                                        <p:strVal val="visible"/>
                                      </p:to>
                                    </p:set>
                                    <p:animEffect transition="in" filter="wipe(left)">
                                      <p:cBhvr>
                                        <p:cTn id="24" dur="1000"/>
                                        <p:tgtEl>
                                          <p:spTgt spid="47107">
                                            <p:txEl>
                                              <p:pRg st="8" end="8"/>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nodeType="clickEffect">
                                  <p:stCondLst>
                                    <p:cond delay="0"/>
                                  </p:stCondLst>
                                  <p:childTnLst>
                                    <p:set>
                                      <p:cBhvr>
                                        <p:cTn id="28" dur="1" fill="hold">
                                          <p:stCondLst>
                                            <p:cond delay="0"/>
                                          </p:stCondLst>
                                        </p:cTn>
                                        <p:tgtEl>
                                          <p:spTgt spid="47107">
                                            <p:txEl>
                                              <p:pRg st="9" end="9"/>
                                            </p:txEl>
                                          </p:spTgt>
                                        </p:tgtEl>
                                        <p:attrNameLst>
                                          <p:attrName>style.visibility</p:attrName>
                                        </p:attrNameLst>
                                      </p:cBhvr>
                                      <p:to>
                                        <p:strVal val="visible"/>
                                      </p:to>
                                    </p:set>
                                    <p:animEffect transition="in" filter="wipe(left)">
                                      <p:cBhvr>
                                        <p:cTn id="29" dur="1000"/>
                                        <p:tgtEl>
                                          <p:spTgt spid="47107">
                                            <p:txEl>
                                              <p:pRg st="9" end="9"/>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nodeType="clickEffect">
                                  <p:stCondLst>
                                    <p:cond delay="0"/>
                                  </p:stCondLst>
                                  <p:childTnLst>
                                    <p:set>
                                      <p:cBhvr>
                                        <p:cTn id="33" dur="1" fill="hold">
                                          <p:stCondLst>
                                            <p:cond delay="0"/>
                                          </p:stCondLst>
                                        </p:cTn>
                                        <p:tgtEl>
                                          <p:spTgt spid="47107">
                                            <p:txEl>
                                              <p:pRg st="10" end="10"/>
                                            </p:txEl>
                                          </p:spTgt>
                                        </p:tgtEl>
                                        <p:attrNameLst>
                                          <p:attrName>style.visibility</p:attrName>
                                        </p:attrNameLst>
                                      </p:cBhvr>
                                      <p:to>
                                        <p:strVal val="visible"/>
                                      </p:to>
                                    </p:set>
                                    <p:animEffect transition="in" filter="wipe(left)">
                                      <p:cBhvr>
                                        <p:cTn id="34" dur="1000"/>
                                        <p:tgtEl>
                                          <p:spTgt spid="47107">
                                            <p:txEl>
                                              <p:pRg st="10" end="1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47107">
                                            <p:txEl>
                                              <p:pRg st="11" end="11"/>
                                            </p:txEl>
                                          </p:spTgt>
                                        </p:tgtEl>
                                        <p:attrNameLst>
                                          <p:attrName>style.visibility</p:attrName>
                                        </p:attrNameLst>
                                      </p:cBhvr>
                                      <p:to>
                                        <p:strVal val="visible"/>
                                      </p:to>
                                    </p:set>
                                    <p:animEffect transition="in" filter="wipe(down)">
                                      <p:cBhvr>
                                        <p:cTn id="39" dur="1000"/>
                                        <p:tgtEl>
                                          <p:spTgt spid="4710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18" name="Rectangle 2"/>
          <p:cNvSpPr>
            <a:spLocks noGrp="1" noChangeArrowheads="1"/>
          </p:cNvSpPr>
          <p:nvPr>
            <p:ph type="title"/>
          </p:nvPr>
        </p:nvSpPr>
        <p:spPr/>
        <p:txBody>
          <a:bodyPr/>
          <a:lstStyle/>
          <a:p>
            <a:pPr algn="ctr"/>
            <a:r>
              <a:rPr lang="en-US" altLang="en-US"/>
              <a:t>Circuits</a:t>
            </a:r>
          </a:p>
        </p:txBody>
      </p:sp>
      <p:sp>
        <p:nvSpPr>
          <p:cNvPr id="46083" name="Rectangle 3"/>
          <p:cNvSpPr>
            <a:spLocks noGrp="1" noChangeArrowheads="1"/>
          </p:cNvSpPr>
          <p:nvPr>
            <p:ph type="body" sz="half" idx="1"/>
          </p:nvPr>
        </p:nvSpPr>
        <p:spPr>
          <a:xfrm>
            <a:off x="1620679" y="816888"/>
            <a:ext cx="6222206" cy="3312319"/>
          </a:xfrm>
        </p:spPr>
        <p:txBody>
          <a:bodyPr/>
          <a:lstStyle/>
          <a:p>
            <a:pPr>
              <a:buFont typeface="Wingdings" panose="05000000000000000000" pitchFamily="2" charset="2"/>
              <a:buChar char="Ø"/>
            </a:pPr>
            <a:r>
              <a:rPr lang="en-US" altLang="en-US" dirty="0"/>
              <a:t>The </a:t>
            </a:r>
            <a:r>
              <a:rPr lang="en-US" altLang="en-US" b="1" dirty="0"/>
              <a:t>turns ratio of a transformer used to match an audio amplifier</a:t>
            </a:r>
            <a:r>
              <a:rPr lang="en-US" altLang="en-US" dirty="0"/>
              <a:t> having a 600-ohm output impedance to a speaker having a 4-ohm impedance is </a:t>
            </a:r>
            <a:r>
              <a:rPr lang="en-US" altLang="en-US" b="1" dirty="0"/>
              <a:t>12.2 to 1</a:t>
            </a:r>
            <a:r>
              <a:rPr lang="en-US" altLang="en-US" dirty="0"/>
              <a:t>.</a:t>
            </a:r>
            <a:r>
              <a:rPr lang="en-US" altLang="en-US" sz="1350" dirty="0"/>
              <a:t> </a:t>
            </a:r>
            <a:r>
              <a:rPr lang="en-US" altLang="en-US" sz="675" dirty="0"/>
              <a:t>(G5C07)</a:t>
            </a:r>
            <a:r>
              <a:rPr lang="en-US" altLang="en-US" sz="1350" dirty="0"/>
              <a:t> </a:t>
            </a:r>
          </a:p>
          <a:p>
            <a:pPr>
              <a:buFont typeface="Wingdings" panose="05000000000000000000" pitchFamily="2" charset="2"/>
              <a:buChar char="Ø"/>
            </a:pPr>
            <a:endParaRPr lang="en-US" altLang="en-US" sz="1350" dirty="0"/>
          </a:p>
          <a:p>
            <a:pPr>
              <a:buFont typeface="Wingdings" panose="05000000000000000000" pitchFamily="2" charset="2"/>
              <a:buChar char="Ø"/>
            </a:pPr>
            <a:endParaRPr lang="en-US" altLang="en-US" sz="1350" dirty="0"/>
          </a:p>
          <a:p>
            <a:pPr>
              <a:buFont typeface="Wingdings" panose="05000000000000000000" pitchFamily="2" charset="2"/>
              <a:buChar char="Ø"/>
            </a:pPr>
            <a:endParaRPr lang="en-US" altLang="en-US" sz="1350" dirty="0"/>
          </a:p>
          <a:p>
            <a:pPr>
              <a:buFont typeface="Wingdings" panose="05000000000000000000" pitchFamily="2" charset="2"/>
              <a:buChar char="Ø"/>
            </a:pPr>
            <a:endParaRPr lang="en-US" altLang="en-US" sz="1350" dirty="0"/>
          </a:p>
          <a:p>
            <a:pPr>
              <a:buFont typeface="Wingdings" panose="05000000000000000000" pitchFamily="2" charset="2"/>
              <a:buChar char="Ø"/>
            </a:pPr>
            <a:endParaRPr lang="en-US" altLang="en-US" sz="1350" dirty="0"/>
          </a:p>
          <a:p>
            <a:pPr lvl="1">
              <a:buFont typeface="Wingdings" panose="05000000000000000000" pitchFamily="2" charset="2"/>
              <a:buChar char="Ø"/>
            </a:pPr>
            <a:endParaRPr lang="en-US" altLang="en-US" sz="1050" dirty="0"/>
          </a:p>
          <a:p>
            <a:pPr lvl="1">
              <a:buFont typeface="Wingdings" panose="05000000000000000000" pitchFamily="2" charset="2"/>
              <a:buChar char="Ø"/>
            </a:pPr>
            <a:endParaRPr lang="en-US" altLang="en-US" sz="1050" dirty="0"/>
          </a:p>
          <a:p>
            <a:endParaRPr lang="en-US" altLang="en-US" dirty="0"/>
          </a:p>
          <a:p>
            <a:pPr lvl="1"/>
            <a:endParaRPr lang="en-US" altLang="en-US" dirty="0"/>
          </a:p>
          <a:p>
            <a:pPr>
              <a:buFont typeface="Wingdings" panose="05000000000000000000" pitchFamily="2" charset="2"/>
              <a:buChar char="Ø"/>
            </a:pPr>
            <a:endParaRPr lang="en-US" altLang="en-US" sz="1350" dirty="0"/>
          </a:p>
          <a:p>
            <a:pPr>
              <a:buFont typeface="Wingdings" panose="05000000000000000000" pitchFamily="2" charset="2"/>
              <a:buChar char="Ø"/>
            </a:pPr>
            <a:endParaRPr lang="en-US" altLang="en-US" sz="1350" dirty="0"/>
          </a:p>
        </p:txBody>
      </p:sp>
      <p:sp>
        <p:nvSpPr>
          <p:cNvPr id="46094" name="Text Box 14"/>
          <p:cNvSpPr txBox="1">
            <a:spLocks noChangeArrowheads="1"/>
          </p:cNvSpPr>
          <p:nvPr/>
        </p:nvSpPr>
        <p:spPr bwMode="auto">
          <a:xfrm>
            <a:off x="1394739" y="1770488"/>
            <a:ext cx="3053953" cy="618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lnSpc>
                <a:spcPts val="1650"/>
              </a:lnSpc>
              <a:spcBef>
                <a:spcPct val="50000"/>
              </a:spcBef>
              <a:buClrTx/>
              <a:buNone/>
            </a:pPr>
            <a:r>
              <a:rPr lang="en-US" altLang="en-US" sz="1350" dirty="0">
                <a:solidFill>
                  <a:srgbClr val="FF0000"/>
                </a:solidFill>
              </a:rPr>
              <a:t>N</a:t>
            </a:r>
            <a:r>
              <a:rPr lang="en-US" altLang="en-US" sz="1350" baseline="-25000" dirty="0">
                <a:solidFill>
                  <a:srgbClr val="FF0000"/>
                </a:solidFill>
              </a:rPr>
              <a:t>P</a:t>
            </a:r>
            <a:r>
              <a:rPr lang="en-US" altLang="en-US" sz="1350" dirty="0">
                <a:solidFill>
                  <a:srgbClr val="FF0000"/>
                </a:solidFill>
              </a:rPr>
              <a:t> = turns on the primary</a:t>
            </a:r>
          </a:p>
          <a:p>
            <a:pPr defTabSz="685800">
              <a:lnSpc>
                <a:spcPts val="1650"/>
              </a:lnSpc>
              <a:spcBef>
                <a:spcPct val="50000"/>
              </a:spcBef>
              <a:buClrTx/>
              <a:buNone/>
            </a:pPr>
            <a:r>
              <a:rPr lang="en-US" altLang="en-US" sz="1350" dirty="0">
                <a:solidFill>
                  <a:srgbClr val="FF0000"/>
                </a:solidFill>
              </a:rPr>
              <a:t>N</a:t>
            </a:r>
            <a:r>
              <a:rPr lang="en-US" altLang="en-US" sz="1350" baseline="-25000" dirty="0">
                <a:solidFill>
                  <a:srgbClr val="FF0000"/>
                </a:solidFill>
              </a:rPr>
              <a:t>S</a:t>
            </a:r>
            <a:r>
              <a:rPr lang="en-US" altLang="en-US" sz="1350" dirty="0">
                <a:solidFill>
                  <a:srgbClr val="FF0000"/>
                </a:solidFill>
              </a:rPr>
              <a:t> = turns on the secondary</a:t>
            </a:r>
          </a:p>
        </p:txBody>
      </p:sp>
      <p:sp>
        <p:nvSpPr>
          <p:cNvPr id="598021" name="Text Box 19"/>
          <p:cNvSpPr txBox="1">
            <a:spLocks noChangeArrowheads="1"/>
          </p:cNvSpPr>
          <p:nvPr/>
        </p:nvSpPr>
        <p:spPr bwMode="auto">
          <a:xfrm>
            <a:off x="2699147" y="3637360"/>
            <a:ext cx="1037034"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endParaRPr lang="en-US" altLang="en-US" sz="1350">
              <a:solidFill>
                <a:srgbClr val="000066"/>
              </a:solidFill>
              <a:latin typeface="Verdana" panose="020B0604030504040204" pitchFamily="34" charset="0"/>
            </a:endParaRPr>
          </a:p>
        </p:txBody>
      </p:sp>
      <p:sp>
        <p:nvSpPr>
          <p:cNvPr id="46101" name="Text Box 21"/>
          <p:cNvSpPr txBox="1">
            <a:spLocks noChangeArrowheads="1"/>
          </p:cNvSpPr>
          <p:nvPr/>
        </p:nvSpPr>
        <p:spPr bwMode="auto">
          <a:xfrm>
            <a:off x="5473066" y="1953632"/>
            <a:ext cx="2333625" cy="618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lnSpc>
                <a:spcPts val="1650"/>
              </a:lnSpc>
              <a:spcBef>
                <a:spcPct val="50000"/>
              </a:spcBef>
              <a:buClrTx/>
              <a:buNone/>
            </a:pPr>
            <a:r>
              <a:rPr lang="en-US" altLang="en-US" sz="1350" dirty="0">
                <a:solidFill>
                  <a:srgbClr val="FF0000"/>
                </a:solidFill>
              </a:rPr>
              <a:t>Z</a:t>
            </a:r>
            <a:r>
              <a:rPr lang="en-US" altLang="en-US" sz="1350" baseline="-25000" dirty="0">
                <a:solidFill>
                  <a:srgbClr val="FF0000"/>
                </a:solidFill>
              </a:rPr>
              <a:t>P</a:t>
            </a:r>
            <a:r>
              <a:rPr lang="en-US" altLang="en-US" sz="1350" dirty="0">
                <a:solidFill>
                  <a:srgbClr val="FF0000"/>
                </a:solidFill>
              </a:rPr>
              <a:t> = primary impedance</a:t>
            </a:r>
          </a:p>
          <a:p>
            <a:pPr defTabSz="685800">
              <a:lnSpc>
                <a:spcPts val="1650"/>
              </a:lnSpc>
              <a:spcBef>
                <a:spcPct val="50000"/>
              </a:spcBef>
              <a:buClrTx/>
              <a:buNone/>
            </a:pPr>
            <a:r>
              <a:rPr lang="en-US" altLang="en-US" sz="1350" dirty="0">
                <a:solidFill>
                  <a:srgbClr val="FF0000"/>
                </a:solidFill>
              </a:rPr>
              <a:t>Z</a:t>
            </a:r>
            <a:r>
              <a:rPr lang="en-US" altLang="en-US" sz="1350" baseline="-25000" dirty="0">
                <a:solidFill>
                  <a:srgbClr val="FF0000"/>
                </a:solidFill>
              </a:rPr>
              <a:t>S</a:t>
            </a:r>
            <a:r>
              <a:rPr lang="en-US" altLang="en-US" sz="1350" dirty="0">
                <a:solidFill>
                  <a:srgbClr val="FF0000"/>
                </a:solidFill>
              </a:rPr>
              <a:t> = secondary impedance</a:t>
            </a:r>
          </a:p>
        </p:txBody>
      </p:sp>
      <p:sp>
        <p:nvSpPr>
          <p:cNvPr id="46114" name="Text Box 34"/>
          <p:cNvSpPr txBox="1">
            <a:spLocks noChangeArrowheads="1"/>
          </p:cNvSpPr>
          <p:nvPr/>
        </p:nvSpPr>
        <p:spPr bwMode="auto">
          <a:xfrm>
            <a:off x="4236964" y="4186357"/>
            <a:ext cx="43219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800" dirty="0">
                <a:solidFill>
                  <a:srgbClr val="000000"/>
                </a:solidFill>
                <a:latin typeface="Verdana" panose="020B0604030504040204" pitchFamily="34" charset="0"/>
              </a:rPr>
              <a:t>=</a:t>
            </a:r>
          </a:p>
        </p:txBody>
      </p:sp>
      <p:sp>
        <p:nvSpPr>
          <p:cNvPr id="46115" name="Text Box 35"/>
          <p:cNvSpPr txBox="1">
            <a:spLocks noChangeArrowheads="1"/>
          </p:cNvSpPr>
          <p:nvPr/>
        </p:nvSpPr>
        <p:spPr bwMode="auto">
          <a:xfrm>
            <a:off x="4590341" y="4231295"/>
            <a:ext cx="661988"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350" b="1" dirty="0">
                <a:solidFill>
                  <a:srgbClr val="000066"/>
                </a:solidFill>
                <a:latin typeface="Verdana" panose="020B0604030504040204" pitchFamily="34" charset="0"/>
              </a:rPr>
              <a:t>12.2</a:t>
            </a:r>
          </a:p>
        </p:txBody>
      </p:sp>
      <p:grpSp>
        <p:nvGrpSpPr>
          <p:cNvPr id="3" name="Group 2">
            <a:extLst>
              <a:ext uri="{FF2B5EF4-FFF2-40B4-BE49-F238E27FC236}">
                <a16:creationId xmlns:a16="http://schemas.microsoft.com/office/drawing/2014/main" id="{D77619B0-F318-DB96-0610-CF3257992316}"/>
              </a:ext>
            </a:extLst>
          </p:cNvPr>
          <p:cNvGrpSpPr/>
          <p:nvPr/>
        </p:nvGrpSpPr>
        <p:grpSpPr>
          <a:xfrm>
            <a:off x="3823099" y="1657530"/>
            <a:ext cx="1412082" cy="2453876"/>
            <a:chOff x="3794522" y="1879999"/>
            <a:chExt cx="1412082" cy="2453876"/>
          </a:xfrm>
        </p:grpSpPr>
        <p:sp>
          <p:nvSpPr>
            <p:cNvPr id="46112" name="Text Box 32"/>
            <p:cNvSpPr txBox="1">
              <a:spLocks noChangeArrowheads="1"/>
            </p:cNvSpPr>
            <p:nvPr/>
          </p:nvSpPr>
          <p:spPr bwMode="auto">
            <a:xfrm>
              <a:off x="4226720" y="3089672"/>
              <a:ext cx="43219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800">
                  <a:solidFill>
                    <a:srgbClr val="000000"/>
                  </a:solidFill>
                  <a:latin typeface="Verdana" panose="020B0604030504040204" pitchFamily="34" charset="0"/>
                </a:rPr>
                <a:t>=</a:t>
              </a:r>
            </a:p>
          </p:txBody>
        </p:sp>
        <p:sp>
          <p:nvSpPr>
            <p:cNvPr id="46113" name="Text Box 33"/>
            <p:cNvSpPr txBox="1">
              <a:spLocks noChangeArrowheads="1"/>
            </p:cNvSpPr>
            <p:nvPr/>
          </p:nvSpPr>
          <p:spPr bwMode="auto">
            <a:xfrm>
              <a:off x="4226720" y="3925491"/>
              <a:ext cx="43219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800">
                  <a:solidFill>
                    <a:srgbClr val="000000"/>
                  </a:solidFill>
                  <a:latin typeface="Verdana" panose="020B0604030504040204" pitchFamily="34" charset="0"/>
                </a:rPr>
                <a:t>=</a:t>
              </a:r>
            </a:p>
          </p:txBody>
        </p:sp>
        <p:sp>
          <p:nvSpPr>
            <p:cNvPr id="46116" name="Text Box 36"/>
            <p:cNvSpPr txBox="1">
              <a:spLocks noChangeArrowheads="1"/>
            </p:cNvSpPr>
            <p:nvPr/>
          </p:nvSpPr>
          <p:spPr bwMode="auto">
            <a:xfrm>
              <a:off x="3794522" y="1995488"/>
              <a:ext cx="375047" cy="977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500" dirty="0">
                  <a:solidFill>
                    <a:srgbClr val="000066"/>
                  </a:solidFill>
                </a:rPr>
                <a:t>N</a:t>
              </a:r>
              <a:r>
                <a:rPr lang="en-US" altLang="en-US" sz="1500" baseline="-25000" dirty="0">
                  <a:solidFill>
                    <a:srgbClr val="000066"/>
                  </a:solidFill>
                </a:rPr>
                <a:t>P</a:t>
              </a:r>
            </a:p>
            <a:p>
              <a:pPr defTabSz="685800">
                <a:spcBef>
                  <a:spcPct val="50000"/>
                </a:spcBef>
                <a:buClrTx/>
                <a:buNone/>
              </a:pPr>
              <a:r>
                <a:rPr lang="en-US" altLang="en-US" sz="1500" dirty="0">
                  <a:solidFill>
                    <a:srgbClr val="000066"/>
                  </a:solidFill>
                </a:rPr>
                <a:t>N</a:t>
              </a:r>
              <a:r>
                <a:rPr lang="en-US" altLang="en-US" sz="1500" baseline="-25000" dirty="0">
                  <a:solidFill>
                    <a:srgbClr val="000066"/>
                  </a:solidFill>
                </a:rPr>
                <a:t>S</a:t>
              </a:r>
            </a:p>
          </p:txBody>
        </p:sp>
        <p:sp>
          <p:nvSpPr>
            <p:cNvPr id="46117" name="Line 37"/>
            <p:cNvSpPr>
              <a:spLocks noChangeShapeType="1"/>
            </p:cNvSpPr>
            <p:nvPr/>
          </p:nvSpPr>
          <p:spPr bwMode="auto">
            <a:xfrm>
              <a:off x="3823099" y="2312194"/>
              <a:ext cx="259556" cy="0"/>
            </a:xfrm>
            <a:prstGeom prst="line">
              <a:avLst/>
            </a:prstGeom>
            <a:noFill/>
            <a:ln w="38100" cap="sq">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46118" name="Text Box 38"/>
            <p:cNvSpPr txBox="1">
              <a:spLocks noChangeArrowheads="1"/>
            </p:cNvSpPr>
            <p:nvPr/>
          </p:nvSpPr>
          <p:spPr bwMode="auto">
            <a:xfrm>
              <a:off x="4168378" y="2139554"/>
              <a:ext cx="43219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800">
                  <a:solidFill>
                    <a:srgbClr val="000000"/>
                  </a:solidFill>
                  <a:latin typeface="Verdana" panose="020B0604030504040204" pitchFamily="34" charset="0"/>
                </a:rPr>
                <a:t>=</a:t>
              </a:r>
            </a:p>
          </p:txBody>
        </p:sp>
        <p:pic>
          <p:nvPicPr>
            <p:cNvPr id="46121" name="Picture 41" descr="SquareRootSymb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6510" y="1879999"/>
              <a:ext cx="514350" cy="810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122" name="Text Box 42"/>
            <p:cNvSpPr txBox="1">
              <a:spLocks noChangeArrowheads="1"/>
            </p:cNvSpPr>
            <p:nvPr/>
          </p:nvSpPr>
          <p:spPr bwMode="auto">
            <a:xfrm>
              <a:off x="4658917" y="1995488"/>
              <a:ext cx="373856" cy="669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500">
                  <a:solidFill>
                    <a:srgbClr val="000000"/>
                  </a:solidFill>
                </a:rPr>
                <a:t>Z</a:t>
              </a:r>
              <a:r>
                <a:rPr lang="en-US" altLang="en-US" sz="1500" baseline="-25000">
                  <a:solidFill>
                    <a:srgbClr val="000000"/>
                  </a:solidFill>
                </a:rPr>
                <a:t>P</a:t>
              </a:r>
            </a:p>
            <a:p>
              <a:pPr defTabSz="685800">
                <a:spcBef>
                  <a:spcPct val="50000"/>
                </a:spcBef>
                <a:buClrTx/>
                <a:buNone/>
              </a:pPr>
              <a:r>
                <a:rPr lang="en-US" altLang="en-US" sz="1500">
                  <a:solidFill>
                    <a:srgbClr val="000000"/>
                  </a:solidFill>
                </a:rPr>
                <a:t>Z</a:t>
              </a:r>
              <a:r>
                <a:rPr lang="en-US" altLang="en-US" sz="1500" baseline="-25000">
                  <a:solidFill>
                    <a:srgbClr val="000000"/>
                  </a:solidFill>
                </a:rPr>
                <a:t>S</a:t>
              </a:r>
            </a:p>
          </p:txBody>
        </p:sp>
        <p:sp>
          <p:nvSpPr>
            <p:cNvPr id="46123" name="Line 43"/>
            <p:cNvSpPr>
              <a:spLocks noChangeShapeType="1"/>
            </p:cNvSpPr>
            <p:nvPr/>
          </p:nvSpPr>
          <p:spPr bwMode="auto">
            <a:xfrm>
              <a:off x="4687492" y="2312194"/>
              <a:ext cx="259556" cy="0"/>
            </a:xfrm>
            <a:prstGeom prst="line">
              <a:avLst/>
            </a:prstGeom>
            <a:noFill/>
            <a:ln w="38100" cap="sq">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pic>
          <p:nvPicPr>
            <p:cNvPr id="46124" name="Picture 44" descr="SquareRootSymb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4850" y="2831306"/>
              <a:ext cx="514350" cy="81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125" name="Text Box 45"/>
            <p:cNvSpPr txBox="1">
              <a:spLocks noChangeArrowheads="1"/>
            </p:cNvSpPr>
            <p:nvPr/>
          </p:nvSpPr>
          <p:spPr bwMode="auto">
            <a:xfrm>
              <a:off x="4658916" y="2946798"/>
              <a:ext cx="519113" cy="669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500">
                  <a:solidFill>
                    <a:srgbClr val="000000"/>
                  </a:solidFill>
                </a:rPr>
                <a:t>600</a:t>
              </a:r>
            </a:p>
            <a:p>
              <a:pPr defTabSz="685800">
                <a:spcBef>
                  <a:spcPct val="50000"/>
                </a:spcBef>
                <a:buClrTx/>
                <a:buNone/>
              </a:pPr>
              <a:r>
                <a:rPr lang="en-US" altLang="en-US" sz="1500">
                  <a:solidFill>
                    <a:srgbClr val="000000"/>
                  </a:solidFill>
                </a:rPr>
                <a:t>  4</a:t>
              </a:r>
            </a:p>
          </p:txBody>
        </p:sp>
        <p:sp>
          <p:nvSpPr>
            <p:cNvPr id="46126" name="Line 46"/>
            <p:cNvSpPr>
              <a:spLocks noChangeShapeType="1"/>
            </p:cNvSpPr>
            <p:nvPr/>
          </p:nvSpPr>
          <p:spPr bwMode="auto">
            <a:xfrm>
              <a:off x="4744642" y="3263504"/>
              <a:ext cx="259556" cy="0"/>
            </a:xfrm>
            <a:prstGeom prst="line">
              <a:avLst/>
            </a:prstGeom>
            <a:noFill/>
            <a:ln w="38100" cap="sq">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pic>
          <p:nvPicPr>
            <p:cNvPr id="46127" name="Picture 47" descr="SquareRootSymb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868341"/>
              <a:ext cx="514350" cy="4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128" name="Text Box 48"/>
            <p:cNvSpPr txBox="1">
              <a:spLocks noChangeArrowheads="1"/>
            </p:cNvSpPr>
            <p:nvPr/>
          </p:nvSpPr>
          <p:spPr bwMode="auto">
            <a:xfrm>
              <a:off x="4687491" y="3982642"/>
              <a:ext cx="519113"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500" dirty="0">
                  <a:solidFill>
                    <a:srgbClr val="000000"/>
                  </a:solidFill>
                </a:rPr>
                <a:t>150</a:t>
              </a:r>
            </a:p>
          </p:txBody>
        </p:sp>
      </p:grpSp>
      <p:sp>
        <p:nvSpPr>
          <p:cNvPr id="46129" name="Text Box 49"/>
          <p:cNvSpPr txBox="1">
            <a:spLocks noChangeArrowheads="1"/>
          </p:cNvSpPr>
          <p:nvPr/>
        </p:nvSpPr>
        <p:spPr bwMode="auto">
          <a:xfrm>
            <a:off x="5868564" y="1405000"/>
            <a:ext cx="24193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200" b="1" dirty="0">
                <a:solidFill>
                  <a:srgbClr val="381AEA"/>
                </a:solidFill>
              </a:rPr>
              <a:t>This is a ‘turns ratio’ problem.</a:t>
            </a:r>
          </a:p>
        </p:txBody>
      </p:sp>
      <p:sp>
        <p:nvSpPr>
          <p:cNvPr id="46130" name="Text Box 50"/>
          <p:cNvSpPr txBox="1">
            <a:spLocks noChangeArrowheads="1"/>
          </p:cNvSpPr>
          <p:nvPr/>
        </p:nvSpPr>
        <p:spPr bwMode="auto">
          <a:xfrm>
            <a:off x="5592126" y="3962640"/>
            <a:ext cx="274129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200" b="1" dirty="0">
                <a:solidFill>
                  <a:srgbClr val="381AEA"/>
                </a:solidFill>
              </a:rPr>
              <a:t>This is a ‘turns ratio’ problem.</a:t>
            </a:r>
          </a:p>
        </p:txBody>
      </p:sp>
      <p:sp>
        <p:nvSpPr>
          <p:cNvPr id="2" name="Slide Number Placeholder 1"/>
          <p:cNvSpPr>
            <a:spLocks noGrp="1"/>
          </p:cNvSpPr>
          <p:nvPr>
            <p:ph type="sldNum" sz="quarter" idx="12"/>
          </p:nvPr>
        </p:nvSpPr>
        <p:spPr/>
        <p:txBody>
          <a:bodyPr/>
          <a:lstStyle/>
          <a:p>
            <a:pPr>
              <a:defRPr/>
            </a:pPr>
            <a:fld id="{C2AB4735-17D1-4943-A274-CA0C67B35A40}" type="slidenum">
              <a:rPr lang="en-US" altLang="en-US" smtClean="0">
                <a:solidFill>
                  <a:srgbClr val="000066"/>
                </a:solidFill>
              </a:rPr>
              <a:pPr>
                <a:defRPr/>
              </a:pPr>
              <a:t>29</a:t>
            </a:fld>
            <a:endParaRPr lang="en-US" altLang="en-US">
              <a:solidFill>
                <a:srgbClr val="000066"/>
              </a:solidFill>
            </a:endParaRPr>
          </a:p>
        </p:txBody>
      </p:sp>
    </p:spTree>
    <p:extLst>
      <p:ext uri="{BB962C8B-B14F-4D97-AF65-F5344CB8AC3E}">
        <p14:creationId xmlns:p14="http://schemas.microsoft.com/office/powerpoint/2010/main" val="42568026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Effect transition="in" filter="wipe(up)">
                                      <p:cBhvr>
                                        <p:cTn id="7" dur="1000"/>
                                        <p:tgtEl>
                                          <p:spTgt spid="46083">
                                            <p:txEl>
                                              <p:pRg st="0" end="0"/>
                                            </p:txEl>
                                          </p:spTgt>
                                        </p:tgtEl>
                                      </p:cBhvr>
                                    </p:animEffect>
                                  </p:childTnLst>
                                </p:cTn>
                              </p:par>
                            </p:childTnLst>
                          </p:cTn>
                        </p:par>
                        <p:par>
                          <p:cTn id="8" fill="hold" nodeType="afterGroup">
                            <p:stCondLst>
                              <p:cond delay="1000"/>
                            </p:stCondLst>
                            <p:childTnLst>
                              <p:par>
                                <p:cTn id="9" presetID="22" presetClass="entr" presetSubtype="8" fill="hold" grpId="0" nodeType="afterEffect">
                                  <p:stCondLst>
                                    <p:cond delay="1000"/>
                                  </p:stCondLst>
                                  <p:childTnLst>
                                    <p:set>
                                      <p:cBhvr>
                                        <p:cTn id="10" dur="1" fill="hold">
                                          <p:stCondLst>
                                            <p:cond delay="0"/>
                                          </p:stCondLst>
                                        </p:cTn>
                                        <p:tgtEl>
                                          <p:spTgt spid="46094"/>
                                        </p:tgtEl>
                                        <p:attrNameLst>
                                          <p:attrName>style.visibility</p:attrName>
                                        </p:attrNameLst>
                                      </p:cBhvr>
                                      <p:to>
                                        <p:strVal val="visible"/>
                                      </p:to>
                                    </p:set>
                                    <p:animEffect transition="in" filter="wipe(left)">
                                      <p:cBhvr>
                                        <p:cTn id="11" dur="1000"/>
                                        <p:tgtEl>
                                          <p:spTgt spid="46094"/>
                                        </p:tgtEl>
                                      </p:cBhvr>
                                    </p:animEffect>
                                  </p:childTnLst>
                                </p:cTn>
                              </p:par>
                            </p:childTnLst>
                          </p:cTn>
                        </p:par>
                        <p:par>
                          <p:cTn id="12" fill="hold" nodeType="afterGroup">
                            <p:stCondLst>
                              <p:cond delay="3000"/>
                            </p:stCondLst>
                            <p:childTnLst>
                              <p:par>
                                <p:cTn id="13" presetID="22" presetClass="entr" presetSubtype="2" fill="hold" grpId="0" nodeType="afterEffect">
                                  <p:stCondLst>
                                    <p:cond delay="0"/>
                                  </p:stCondLst>
                                  <p:childTnLst>
                                    <p:set>
                                      <p:cBhvr>
                                        <p:cTn id="14" dur="1" fill="hold">
                                          <p:stCondLst>
                                            <p:cond delay="0"/>
                                          </p:stCondLst>
                                        </p:cTn>
                                        <p:tgtEl>
                                          <p:spTgt spid="46101"/>
                                        </p:tgtEl>
                                        <p:attrNameLst>
                                          <p:attrName>style.visibility</p:attrName>
                                        </p:attrNameLst>
                                      </p:cBhvr>
                                      <p:to>
                                        <p:strVal val="visible"/>
                                      </p:to>
                                    </p:set>
                                    <p:animEffect transition="in" filter="wipe(right)">
                                      <p:cBhvr>
                                        <p:cTn id="15" dur="1000"/>
                                        <p:tgtEl>
                                          <p:spTgt spid="46101"/>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3" presetClass="entr" presetSubtype="16" fill="hold" grpId="0" nodeType="clickEffect">
                                  <p:stCondLst>
                                    <p:cond delay="0"/>
                                  </p:stCondLst>
                                  <p:childTnLst>
                                    <p:set>
                                      <p:cBhvr>
                                        <p:cTn id="19" dur="1" fill="hold">
                                          <p:stCondLst>
                                            <p:cond delay="0"/>
                                          </p:stCondLst>
                                        </p:cTn>
                                        <p:tgtEl>
                                          <p:spTgt spid="46129"/>
                                        </p:tgtEl>
                                        <p:attrNameLst>
                                          <p:attrName>style.visibility</p:attrName>
                                        </p:attrNameLst>
                                      </p:cBhvr>
                                      <p:to>
                                        <p:strVal val="visible"/>
                                      </p:to>
                                    </p:set>
                                    <p:anim calcmode="lin" valueType="num">
                                      <p:cBhvr>
                                        <p:cTn id="20" dur="1000" fill="hold"/>
                                        <p:tgtEl>
                                          <p:spTgt spid="46129"/>
                                        </p:tgtEl>
                                        <p:attrNameLst>
                                          <p:attrName>ppt_w</p:attrName>
                                        </p:attrNameLst>
                                      </p:cBhvr>
                                      <p:tavLst>
                                        <p:tav tm="0">
                                          <p:val>
                                            <p:fltVal val="0"/>
                                          </p:val>
                                        </p:tav>
                                        <p:tav tm="100000">
                                          <p:val>
                                            <p:strVal val="#ppt_w"/>
                                          </p:val>
                                        </p:tav>
                                      </p:tavLst>
                                    </p:anim>
                                    <p:anim calcmode="lin" valueType="num">
                                      <p:cBhvr>
                                        <p:cTn id="21" dur="1000" fill="hold"/>
                                        <p:tgtEl>
                                          <p:spTgt spid="46129"/>
                                        </p:tgtEl>
                                        <p:attrNameLst>
                                          <p:attrName>ppt_h</p:attrName>
                                        </p:attrNameLst>
                                      </p:cBhvr>
                                      <p:tavLst>
                                        <p:tav tm="0">
                                          <p:val>
                                            <p:fltVal val="0"/>
                                          </p:val>
                                        </p:tav>
                                        <p:tav tm="100000">
                                          <p:val>
                                            <p:strVal val="#ppt_h"/>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46114"/>
                                        </p:tgtEl>
                                        <p:attrNameLst>
                                          <p:attrName>style.visibility</p:attrName>
                                        </p:attrNameLst>
                                      </p:cBhvr>
                                      <p:to>
                                        <p:strVal val="visible"/>
                                      </p:to>
                                    </p:set>
                                    <p:animEffect transition="in" filter="wipe(down)">
                                      <p:cBhvr>
                                        <p:cTn id="26" dur="1000"/>
                                        <p:tgtEl>
                                          <p:spTgt spid="46114"/>
                                        </p:tgtEl>
                                      </p:cBhvr>
                                    </p:animEffect>
                                  </p:childTnLst>
                                </p:cTn>
                              </p:par>
                              <p:par>
                                <p:cTn id="27" presetID="23" presetClass="entr" presetSubtype="16" fill="hold" nodeType="withEffect">
                                  <p:stCondLst>
                                    <p:cond delay="0"/>
                                  </p:stCondLst>
                                  <p:childTnLst>
                                    <p:set>
                                      <p:cBhvr>
                                        <p:cTn id="28" dur="1" fill="hold">
                                          <p:stCondLst>
                                            <p:cond delay="0"/>
                                          </p:stCondLst>
                                        </p:cTn>
                                        <p:tgtEl>
                                          <p:spTgt spid="46115">
                                            <p:txEl>
                                              <p:pRg st="0" end="0"/>
                                            </p:txEl>
                                          </p:spTgt>
                                        </p:tgtEl>
                                        <p:attrNameLst>
                                          <p:attrName>style.visibility</p:attrName>
                                        </p:attrNameLst>
                                      </p:cBhvr>
                                      <p:to>
                                        <p:strVal val="visible"/>
                                      </p:to>
                                    </p:set>
                                    <p:anim calcmode="lin" valueType="num">
                                      <p:cBhvr>
                                        <p:cTn id="29" dur="1000" fill="hold"/>
                                        <p:tgtEl>
                                          <p:spTgt spid="46115">
                                            <p:txEl>
                                              <p:pRg st="0" end="0"/>
                                            </p:txEl>
                                          </p:spTgt>
                                        </p:tgtEl>
                                        <p:attrNameLst>
                                          <p:attrName>ppt_w</p:attrName>
                                        </p:attrNameLst>
                                      </p:cBhvr>
                                      <p:tavLst>
                                        <p:tav tm="0">
                                          <p:val>
                                            <p:fltVal val="0"/>
                                          </p:val>
                                        </p:tav>
                                        <p:tav tm="100000">
                                          <p:val>
                                            <p:strVal val="#ppt_w"/>
                                          </p:val>
                                        </p:tav>
                                      </p:tavLst>
                                    </p:anim>
                                    <p:anim calcmode="lin" valueType="num">
                                      <p:cBhvr>
                                        <p:cTn id="30" dur="1000" fill="hold"/>
                                        <p:tgtEl>
                                          <p:spTgt spid="4611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46130"/>
                                        </p:tgtEl>
                                        <p:attrNameLst>
                                          <p:attrName>style.visibility</p:attrName>
                                        </p:attrNameLst>
                                      </p:cBhvr>
                                      <p:to>
                                        <p:strVal val="visible"/>
                                      </p:to>
                                    </p:set>
                                    <p:animEffect transition="in" filter="wipe(down)">
                                      <p:cBhvr>
                                        <p:cTn id="35" dur="1000"/>
                                        <p:tgtEl>
                                          <p:spTgt spid="46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94" grpId="0"/>
      <p:bldP spid="46101" grpId="0"/>
      <p:bldP spid="46114" grpId="0"/>
      <p:bldP spid="46129" grpId="0"/>
      <p:bldP spid="461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1">
            <a:extLst>
              <a:ext uri="{FF2B5EF4-FFF2-40B4-BE49-F238E27FC236}">
                <a16:creationId xmlns:a16="http://schemas.microsoft.com/office/drawing/2014/main" id="{9D5C890E-8409-42ED-B412-96C6A3A5CAAD}"/>
              </a:ext>
            </a:extLst>
          </p:cNvPr>
          <p:cNvSpPr>
            <a:spLocks noChangeArrowheads="1"/>
          </p:cNvSpPr>
          <p:nvPr/>
        </p:nvSpPr>
        <p:spPr bwMode="auto">
          <a:xfrm>
            <a:off x="1375172" y="432198"/>
            <a:ext cx="6457950" cy="411956"/>
          </a:xfrm>
          <a:custGeom>
            <a:avLst/>
            <a:gdLst>
              <a:gd name="T0" fmla="*/ 8610600 w 8610600"/>
              <a:gd name="T1" fmla="*/ 274638 h 549275"/>
              <a:gd name="T2" fmla="*/ 4305300 w 8610600"/>
              <a:gd name="T3" fmla="*/ 549275 h 549275"/>
              <a:gd name="T4" fmla="*/ 0 w 8610600"/>
              <a:gd name="T5" fmla="*/ 274638 h 549275"/>
              <a:gd name="T6" fmla="*/ 4305300 w 8610600"/>
              <a:gd name="T7" fmla="*/ 0 h 549275"/>
              <a:gd name="T8" fmla="*/ 0 60000 65536"/>
              <a:gd name="T9" fmla="*/ 5898240 60000 65536"/>
              <a:gd name="T10" fmla="*/ 11796480 60000 65536"/>
              <a:gd name="T11" fmla="*/ 17694720 60000 65536"/>
              <a:gd name="T12" fmla="*/ 0 w 8610600"/>
              <a:gd name="T13" fmla="*/ 0 h 549275"/>
              <a:gd name="T14" fmla="*/ 8610600 w 8610600"/>
              <a:gd name="T15" fmla="*/ 549275 h 549275"/>
            </a:gdLst>
            <a:ahLst/>
            <a:cxnLst>
              <a:cxn ang="T8">
                <a:pos x="T0" y="T1"/>
              </a:cxn>
              <a:cxn ang="T9">
                <a:pos x="T2" y="T3"/>
              </a:cxn>
              <a:cxn ang="T10">
                <a:pos x="T4" y="T5"/>
              </a:cxn>
              <a:cxn ang="T11">
                <a:pos x="T6" y="T7"/>
              </a:cxn>
            </a:cxnLst>
            <a:rect l="T12" t="T13" r="T14" b="T15"/>
            <a:pathLst>
              <a:path w="8610600" h="549275">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gn="ctr" eaLnBrk="1" hangingPunct="1">
              <a:buClr>
                <a:srgbClr val="000000"/>
              </a:buClr>
              <a:buSzPct val="100000"/>
              <a:buFont typeface="Times New Roman" panose="02020603050405020304" pitchFamily="18" charset="0"/>
              <a:buNone/>
            </a:pPr>
            <a:r>
              <a:rPr lang="en-US" altLang="en-US" sz="2700" b="1">
                <a:solidFill>
                  <a:srgbClr val="FFFFFF"/>
                </a:solidFill>
                <a:latin typeface="Rockwell" panose="02060603020205020403" pitchFamily="18" charset="0"/>
                <a:cs typeface="DejaVu Sans" panose="020B0603030804020204" pitchFamily="34" charset="0"/>
              </a:rPr>
              <a:t>General Licensing Class</a:t>
            </a:r>
          </a:p>
        </p:txBody>
      </p:sp>
      <p:sp>
        <p:nvSpPr>
          <p:cNvPr id="5124" name="Picture 3">
            <a:extLst>
              <a:ext uri="{FF2B5EF4-FFF2-40B4-BE49-F238E27FC236}">
                <a16:creationId xmlns:a16="http://schemas.microsoft.com/office/drawing/2014/main" id="{FC674309-0A08-42E0-B099-68A865070F83}"/>
              </a:ext>
            </a:extLst>
          </p:cNvPr>
          <p:cNvSpPr>
            <a:spLocks noChangeAspect="1" noChangeArrowheads="1"/>
          </p:cNvSpPr>
          <p:nvPr/>
        </p:nvSpPr>
        <p:spPr bwMode="auto">
          <a:xfrm>
            <a:off x="1143000" y="3501628"/>
            <a:ext cx="1599010" cy="164187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sz="1350"/>
          </a:p>
        </p:txBody>
      </p:sp>
      <p:pic>
        <p:nvPicPr>
          <p:cNvPr id="5126" name="Picture 5">
            <a:extLst>
              <a:ext uri="{FF2B5EF4-FFF2-40B4-BE49-F238E27FC236}">
                <a16:creationId xmlns:a16="http://schemas.microsoft.com/office/drawing/2014/main" id="{B157F136-0C85-4CDB-9D0A-5D19563743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0666" y="1182013"/>
            <a:ext cx="1657350" cy="24860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196" y="2835489"/>
            <a:ext cx="2291954" cy="235325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pPr>
              <a:defRPr/>
            </a:pPr>
            <a:fld id="{1EEB05F7-8091-4B5D-8341-BEC573242DBF}" type="slidenum">
              <a:rPr lang="en-US" smtClean="0"/>
              <a:pPr>
                <a:defRPr/>
              </a:pPr>
              <a:t>3</a:t>
            </a:fld>
            <a:endParaRPr lang="en-US"/>
          </a:p>
        </p:txBody>
      </p:sp>
      <p:sp>
        <p:nvSpPr>
          <p:cNvPr id="4" name="TextBox 3"/>
          <p:cNvSpPr txBox="1"/>
          <p:nvPr/>
        </p:nvSpPr>
        <p:spPr>
          <a:xfrm>
            <a:off x="3496280" y="1182013"/>
            <a:ext cx="2171700" cy="553998"/>
          </a:xfrm>
          <a:prstGeom prst="rect">
            <a:avLst/>
          </a:prstGeom>
          <a:noFill/>
        </p:spPr>
        <p:txBody>
          <a:bodyPr wrap="square" rtlCol="0">
            <a:spAutoFit/>
          </a:bodyPr>
          <a:lstStyle/>
          <a:p>
            <a:pPr algn="ctr"/>
            <a:r>
              <a:rPr lang="en-US" sz="3000" b="1" dirty="0">
                <a:solidFill>
                  <a:srgbClr val="FF0000"/>
                </a:solidFill>
                <a:latin typeface="Rockwell" panose="02060603020205020403" pitchFamily="18" charset="0"/>
              </a:rPr>
              <a:t>Circuits</a:t>
            </a:r>
          </a:p>
        </p:txBody>
      </p:sp>
      <p:sp>
        <p:nvSpPr>
          <p:cNvPr id="6" name="TextBox 5">
            <a:extLst>
              <a:ext uri="{FF2B5EF4-FFF2-40B4-BE49-F238E27FC236}">
                <a16:creationId xmlns:a16="http://schemas.microsoft.com/office/drawing/2014/main" id="{410A99EE-86F8-D74E-7411-04E1CFF42903}"/>
              </a:ext>
            </a:extLst>
          </p:cNvPr>
          <p:cNvSpPr txBox="1"/>
          <p:nvPr/>
        </p:nvSpPr>
        <p:spPr>
          <a:xfrm>
            <a:off x="1633895" y="2078984"/>
            <a:ext cx="5114924" cy="646331"/>
          </a:xfrm>
          <a:prstGeom prst="rect">
            <a:avLst/>
          </a:prstGeom>
          <a:noFill/>
        </p:spPr>
        <p:txBody>
          <a:bodyPr wrap="square">
            <a:spAutoFit/>
          </a:bodyPr>
          <a:lstStyle/>
          <a:p>
            <a:pPr algn="ctr"/>
            <a:r>
              <a:rPr lang="en-US" sz="1800" dirty="0"/>
              <a:t>Question Pool valid </a:t>
            </a:r>
            <a:endParaRPr lang="en-US" sz="1800" dirty="0">
              <a:ea typeface="Calibri"/>
              <a:cs typeface="Calibri"/>
            </a:endParaRPr>
          </a:p>
          <a:p>
            <a:pPr algn="ctr"/>
            <a:r>
              <a:rPr lang="en-US" sz="1800" dirty="0"/>
              <a:t>July 1</a:t>
            </a:r>
            <a:r>
              <a:rPr lang="en-US" sz="1800" baseline="30000" dirty="0"/>
              <a:t>st</a:t>
            </a:r>
            <a:r>
              <a:rPr lang="en-US" sz="1800" dirty="0"/>
              <a:t>, 2023 Through June 30</a:t>
            </a:r>
            <a:r>
              <a:rPr lang="en-US" sz="1800" baseline="30000" dirty="0"/>
              <a:t>th</a:t>
            </a:r>
            <a:r>
              <a:rPr lang="en-US" sz="1800" dirty="0"/>
              <a:t>, 2027</a:t>
            </a:r>
            <a:endParaRPr lang="en-US" sz="1800" dirty="0">
              <a:ea typeface="Calibri"/>
              <a:cs typeface="Calibri"/>
            </a:endParaRP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AutoShape 1">
            <a:extLst>
              <a:ext uri="{FF2B5EF4-FFF2-40B4-BE49-F238E27FC236}">
                <a16:creationId xmlns:a16="http://schemas.microsoft.com/office/drawing/2014/main" id="{5E63DEAF-51C0-4AD3-B4A7-DCFE948A1061}"/>
              </a:ext>
            </a:extLst>
          </p:cNvPr>
          <p:cNvSpPr>
            <a:spLocks noChangeArrowheads="1"/>
          </p:cNvSpPr>
          <p:nvPr/>
        </p:nvSpPr>
        <p:spPr bwMode="auto">
          <a:xfrm>
            <a:off x="1138641" y="390299"/>
            <a:ext cx="6858000" cy="966788"/>
          </a:xfrm>
          <a:custGeom>
            <a:avLst/>
            <a:gdLst>
              <a:gd name="T0" fmla="*/ 9144000 w 9144000"/>
              <a:gd name="T1" fmla="*/ 644525 h 1289050"/>
              <a:gd name="T2" fmla="*/ 4572000 w 9144000"/>
              <a:gd name="T3" fmla="*/ 1289050 h 1289050"/>
              <a:gd name="T4" fmla="*/ 0 w 9144000"/>
              <a:gd name="T5" fmla="*/ 644525 h 1289050"/>
              <a:gd name="T6" fmla="*/ 4572000 w 9144000"/>
              <a:gd name="T7" fmla="*/ 0 h 1289050"/>
              <a:gd name="T8" fmla="*/ 0 60000 65536"/>
              <a:gd name="T9" fmla="*/ 5898240 60000 65536"/>
              <a:gd name="T10" fmla="*/ 11796480 60000 65536"/>
              <a:gd name="T11" fmla="*/ 17694720 60000 65536"/>
              <a:gd name="T12" fmla="*/ 0 w 9144000"/>
              <a:gd name="T13" fmla="*/ 0 h 1289050"/>
              <a:gd name="T14" fmla="*/ 9144000 w 9144000"/>
              <a:gd name="T15" fmla="*/ 1289050 h 1289050"/>
            </a:gdLst>
            <a:ahLst/>
            <a:cxnLst>
              <a:cxn ang="T8">
                <a:pos x="T0" y="T1"/>
              </a:cxn>
              <a:cxn ang="T9">
                <a:pos x="T2" y="T3"/>
              </a:cxn>
              <a:cxn ang="T10">
                <a:pos x="T4" y="T5"/>
              </a:cxn>
              <a:cxn ang="T11">
                <a:pos x="T6" y="T7"/>
              </a:cxn>
            </a:cxnLst>
            <a:rect l="T12" t="T13" r="T14" b="T15"/>
            <a:pathLst>
              <a:path w="9144000" h="1289050">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marL="1371600" indent="-1366838">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1pPr>
            <a:lvl2pPr marL="742950" indent="-285750">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2pPr>
            <a:lvl3pPr marL="1143000" indent="-228600">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3pPr>
            <a:lvl4pPr marL="1600200" indent="-228600">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algn="ctr" eaLnBrk="1" hangingPunct="1">
              <a:lnSpc>
                <a:spcPct val="95000"/>
              </a:lnSpc>
              <a:buClr>
                <a:srgbClr val="000000"/>
              </a:buClr>
              <a:buSzPct val="100000"/>
              <a:buFont typeface="Times New Roman" panose="02020603050405020304" pitchFamily="18" charset="0"/>
              <a:buNone/>
            </a:pPr>
            <a:r>
              <a:rPr lang="en-US" altLang="en-US" sz="2400" b="1" dirty="0">
                <a:solidFill>
                  <a:srgbClr val="FFFFFF"/>
                </a:solidFill>
                <a:latin typeface="Rockwell" panose="02060603020205020403" pitchFamily="18" charset="0"/>
                <a:cs typeface="DejaVu Sans" panose="020B0603030804020204" pitchFamily="34" charset="0"/>
              </a:rPr>
              <a:t>Element 3 General  Class Question Pool</a:t>
            </a:r>
            <a:br>
              <a:rPr lang="en-US" altLang="en-US" sz="1350" dirty="0">
                <a:solidFill>
                  <a:srgbClr val="000000"/>
                </a:solidFill>
                <a:latin typeface="Arial" panose="020B0604020202020204" pitchFamily="34" charset="0"/>
                <a:cs typeface="DejaVu Sans" panose="020B0603030804020204" pitchFamily="34" charset="0"/>
              </a:rPr>
            </a:br>
            <a:br>
              <a:rPr lang="en-US" altLang="en-US" sz="2400" dirty="0">
                <a:solidFill>
                  <a:srgbClr val="000066"/>
                </a:solidFill>
                <a:latin typeface="Verdana" panose="020B0604030504040204" pitchFamily="34" charset="0"/>
                <a:cs typeface="DejaVu Sans" panose="020B0603030804020204" pitchFamily="34" charset="0"/>
              </a:rPr>
            </a:br>
            <a:endParaRPr lang="en-US" altLang="en-US" sz="2400" dirty="0">
              <a:solidFill>
                <a:srgbClr val="000066"/>
              </a:solidFill>
              <a:latin typeface="Verdana" panose="020B0604030504040204" pitchFamily="34" charset="0"/>
              <a:cs typeface="DejaVu Sans" panose="020B0603030804020204" pitchFamily="34" charset="0"/>
            </a:endParaRPr>
          </a:p>
        </p:txBody>
      </p:sp>
      <p:sp>
        <p:nvSpPr>
          <p:cNvPr id="64515" name="AutoShape 2">
            <a:extLst>
              <a:ext uri="{FF2B5EF4-FFF2-40B4-BE49-F238E27FC236}">
                <a16:creationId xmlns:a16="http://schemas.microsoft.com/office/drawing/2014/main" id="{7559BE2E-4FA0-4BE7-B585-47C460699904}"/>
              </a:ext>
            </a:extLst>
          </p:cNvPr>
          <p:cNvSpPr>
            <a:spLocks noChangeArrowheads="1"/>
          </p:cNvSpPr>
          <p:nvPr/>
        </p:nvSpPr>
        <p:spPr bwMode="auto">
          <a:xfrm>
            <a:off x="2489808" y="1179878"/>
            <a:ext cx="4146947" cy="415498"/>
          </a:xfrm>
          <a:custGeom>
            <a:avLst/>
            <a:gdLst>
              <a:gd name="T0" fmla="*/ 5529262 w 5529262"/>
              <a:gd name="T1" fmla="*/ 1088760 h 2155825"/>
              <a:gd name="T2" fmla="*/ 2764631 w 5529262"/>
              <a:gd name="T3" fmla="*/ 2177519 h 2155825"/>
              <a:gd name="T4" fmla="*/ 0 w 5529262"/>
              <a:gd name="T5" fmla="*/ 1088760 h 2155825"/>
              <a:gd name="T6" fmla="*/ 2764631 w 5529262"/>
              <a:gd name="T7" fmla="*/ 0 h 2155825"/>
              <a:gd name="T8" fmla="*/ 0 60000 65536"/>
              <a:gd name="T9" fmla="*/ 5898240 60000 65536"/>
              <a:gd name="T10" fmla="*/ 11796480 60000 65536"/>
              <a:gd name="T11" fmla="*/ 17694720 60000 65536"/>
              <a:gd name="T12" fmla="*/ 0 w 5529262"/>
              <a:gd name="T13" fmla="*/ 0 h 2155825"/>
              <a:gd name="T14" fmla="*/ 5529262 w 5529262"/>
              <a:gd name="T15" fmla="*/ 2155825 h 2155825"/>
            </a:gdLst>
            <a:ahLst/>
            <a:cxnLst>
              <a:cxn ang="T8">
                <a:pos x="T0" y="T1"/>
              </a:cxn>
              <a:cxn ang="T9">
                <a:pos x="T2" y="T3"/>
              </a:cxn>
              <a:cxn ang="T10">
                <a:pos x="T4" y="T5"/>
              </a:cxn>
              <a:cxn ang="T11">
                <a:pos x="T6" y="T7"/>
              </a:cxn>
            </a:cxnLst>
            <a:rect l="T12" t="T13" r="T14" b="T15"/>
            <a:pathLst>
              <a:path w="5529262" h="2155825">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9pPr>
          </a:lstStyle>
          <a:p>
            <a:pPr algn="ctr">
              <a:spcBef>
                <a:spcPts val="1500"/>
              </a:spcBef>
              <a:buClr>
                <a:srgbClr val="000000"/>
              </a:buClr>
              <a:buSzPct val="100000"/>
            </a:pPr>
            <a:r>
              <a:rPr lang="en-US" altLang="en-US" sz="2700" b="1" dirty="0">
                <a:solidFill>
                  <a:srgbClr val="FF0000"/>
                </a:solidFill>
                <a:latin typeface="Rockwell" panose="02060603020205020403" pitchFamily="18" charset="0"/>
                <a:cs typeface="Tahoma" panose="020B0604030504040204" pitchFamily="34" charset="0"/>
              </a:rPr>
              <a:t>Circuits</a:t>
            </a:r>
          </a:p>
        </p:txBody>
      </p:sp>
      <p:sp>
        <p:nvSpPr>
          <p:cNvPr id="64516" name="Picture 3">
            <a:extLst>
              <a:ext uri="{FF2B5EF4-FFF2-40B4-BE49-F238E27FC236}">
                <a16:creationId xmlns:a16="http://schemas.microsoft.com/office/drawing/2014/main" id="{B3FDD4EB-8FC2-4564-A851-9224F14DE13F}"/>
              </a:ext>
            </a:extLst>
          </p:cNvPr>
          <p:cNvSpPr>
            <a:spLocks noChangeAspect="1" noChangeArrowheads="1"/>
          </p:cNvSpPr>
          <p:nvPr/>
        </p:nvSpPr>
        <p:spPr bwMode="auto">
          <a:xfrm>
            <a:off x="1143000" y="3492103"/>
            <a:ext cx="1599010" cy="164187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sz="1350"/>
          </a:p>
        </p:txBody>
      </p:sp>
      <p:pic>
        <p:nvPicPr>
          <p:cNvPr id="64517" name="Picture 4">
            <a:extLst>
              <a:ext uri="{FF2B5EF4-FFF2-40B4-BE49-F238E27FC236}">
                <a16:creationId xmlns:a16="http://schemas.microsoft.com/office/drawing/2014/main" id="{3C0283EF-72A5-4796-80DE-F39F90DD7A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6755" y="1312136"/>
            <a:ext cx="1600200" cy="232894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387" y="2791468"/>
            <a:ext cx="2290763" cy="235203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30</a:t>
            </a:fld>
            <a:endParaRPr lang="en-US"/>
          </a:p>
        </p:txBody>
      </p:sp>
      <p:sp>
        <p:nvSpPr>
          <p:cNvPr id="5" name="TextBox 4">
            <a:extLst>
              <a:ext uri="{FF2B5EF4-FFF2-40B4-BE49-F238E27FC236}">
                <a16:creationId xmlns:a16="http://schemas.microsoft.com/office/drawing/2014/main" id="{9F0EC19C-2E79-3E91-F384-4446C9FBC694}"/>
              </a:ext>
            </a:extLst>
          </p:cNvPr>
          <p:cNvSpPr txBox="1"/>
          <p:nvPr/>
        </p:nvSpPr>
        <p:spPr>
          <a:xfrm>
            <a:off x="2010179" y="2153442"/>
            <a:ext cx="5114924" cy="646331"/>
          </a:xfrm>
          <a:prstGeom prst="rect">
            <a:avLst/>
          </a:prstGeom>
          <a:noFill/>
        </p:spPr>
        <p:txBody>
          <a:bodyPr wrap="square">
            <a:spAutoFit/>
          </a:bodyPr>
          <a:lstStyle/>
          <a:p>
            <a:pPr algn="ctr"/>
            <a:r>
              <a:rPr lang="en-US" sz="1800" dirty="0"/>
              <a:t>Question Pool valid </a:t>
            </a:r>
            <a:endParaRPr lang="en-US" sz="1800" dirty="0">
              <a:ea typeface="Calibri"/>
              <a:cs typeface="Calibri"/>
            </a:endParaRPr>
          </a:p>
          <a:p>
            <a:pPr algn="ctr"/>
            <a:r>
              <a:rPr lang="en-US" sz="1800" dirty="0"/>
              <a:t>July 1</a:t>
            </a:r>
            <a:r>
              <a:rPr lang="en-US" sz="1800" baseline="30000" dirty="0"/>
              <a:t>st</a:t>
            </a:r>
            <a:r>
              <a:rPr lang="en-US" sz="1800" dirty="0"/>
              <a:t>, 2023 Through June 30</a:t>
            </a:r>
            <a:r>
              <a:rPr lang="en-US" sz="1800" baseline="30000" dirty="0"/>
              <a:t>th</a:t>
            </a:r>
            <a:r>
              <a:rPr lang="en-US" sz="1800" dirty="0"/>
              <a:t>, 2027</a:t>
            </a:r>
            <a:endParaRPr lang="en-US" sz="1800" dirty="0">
              <a:ea typeface="Calibri"/>
              <a:cs typeface="Calibri"/>
            </a:endParaRP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090" name="Rectangle 2"/>
          <p:cNvSpPr>
            <a:spLocks noGrp="1" noChangeArrowheads="1"/>
          </p:cNvSpPr>
          <p:nvPr>
            <p:ph type="title"/>
          </p:nvPr>
        </p:nvSpPr>
        <p:spPr>
          <a:xfrm>
            <a:off x="1259681" y="238126"/>
            <a:ext cx="6481763" cy="651272"/>
          </a:xfrm>
        </p:spPr>
        <p:txBody>
          <a:bodyPr>
            <a:normAutofit fontScale="90000"/>
          </a:bodyPr>
          <a:lstStyle/>
          <a:p>
            <a:r>
              <a:rPr lang="en-US" altLang="en-US" sz="3000" dirty="0"/>
              <a:t>G7A09</a:t>
            </a:r>
            <a:r>
              <a:rPr lang="en-US" altLang="en-US" sz="2400" dirty="0"/>
              <a:t> 	Which symbol in figure G7-1 				represents a field effect transistor?</a:t>
            </a:r>
          </a:p>
        </p:txBody>
      </p:sp>
      <p:sp>
        <p:nvSpPr>
          <p:cNvPr id="59395" name="Rectangle 3"/>
          <p:cNvSpPr>
            <a:spLocks noGrp="1" noChangeArrowheads="1"/>
          </p:cNvSpPr>
          <p:nvPr>
            <p:ph type="body" idx="1"/>
          </p:nvPr>
        </p:nvSpPr>
        <p:spPr/>
        <p:txBody>
          <a:bodyPr/>
          <a:lstStyle/>
          <a:p>
            <a:pPr marL="285750" indent="-285750">
              <a:buFontTx/>
              <a:buAutoNum type="alphaUcPeriod"/>
            </a:pPr>
            <a:r>
              <a:rPr lang="en-US" altLang="en-US" dirty="0"/>
              <a:t>Symbol 2.</a:t>
            </a:r>
          </a:p>
          <a:p>
            <a:pPr marL="285750" indent="-285750">
              <a:buFontTx/>
              <a:buAutoNum type="alphaUcPeriod"/>
            </a:pPr>
            <a:endParaRPr lang="en-US" altLang="en-US" dirty="0"/>
          </a:p>
          <a:p>
            <a:pPr marL="285750" indent="-285750">
              <a:buFontTx/>
              <a:buAutoNum type="alphaUcPeriod"/>
            </a:pPr>
            <a:r>
              <a:rPr lang="en-US" altLang="en-US" dirty="0"/>
              <a:t>Symbol 5.</a:t>
            </a:r>
          </a:p>
          <a:p>
            <a:pPr marL="285750" indent="-285750">
              <a:buFontTx/>
              <a:buAutoNum type="alphaUcPeriod"/>
            </a:pPr>
            <a:endParaRPr lang="en-US" altLang="en-US" dirty="0"/>
          </a:p>
          <a:p>
            <a:pPr marL="285750" indent="-285750">
              <a:buFontTx/>
              <a:buAutoNum type="alphaUcPeriod"/>
            </a:pPr>
            <a:r>
              <a:rPr lang="en-US" altLang="en-US" dirty="0"/>
              <a:t>Symbol 1.</a:t>
            </a:r>
          </a:p>
          <a:p>
            <a:pPr marL="285750" indent="-285750">
              <a:buFontTx/>
              <a:buAutoNum type="alphaUcPeriod"/>
            </a:pPr>
            <a:endParaRPr lang="en-US" altLang="en-US" dirty="0"/>
          </a:p>
          <a:p>
            <a:pPr marL="285750" indent="-285750">
              <a:buFontTx/>
              <a:buAutoNum type="alphaUcPeriod"/>
            </a:pPr>
            <a:r>
              <a:rPr lang="en-US" altLang="en-US" dirty="0"/>
              <a:t>Symbol 4.</a:t>
            </a:r>
          </a:p>
        </p:txBody>
      </p:sp>
      <p:pic>
        <p:nvPicPr>
          <p:cNvPr id="601092" name="Picture 4" descr="Revised G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3795" y="1242135"/>
            <a:ext cx="4638675" cy="3337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Line 5"/>
          <p:cNvSpPr>
            <a:spLocks noChangeShapeType="1"/>
          </p:cNvSpPr>
          <p:nvPr/>
        </p:nvSpPr>
        <p:spPr bwMode="auto">
          <a:xfrm>
            <a:off x="1976913" y="2457450"/>
            <a:ext cx="3433763" cy="417909"/>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31</a:t>
            </a:fld>
            <a:endParaRPr lang="en-US" altLang="en-US">
              <a:solidFill>
                <a:srgbClr val="000066"/>
              </a:solidFill>
            </a:endParaRPr>
          </a:p>
        </p:txBody>
      </p:sp>
    </p:spTree>
    <p:extLst>
      <p:ext uri="{BB962C8B-B14F-4D97-AF65-F5344CB8AC3E}">
        <p14:creationId xmlns:p14="http://schemas.microsoft.com/office/powerpoint/2010/main" val="41768242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59395">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1000"/>
                                        <p:tgtEl>
                                          <p:spTgt spid="59395">
                                            <p:txEl>
                                              <p:pRg st="4" end="4"/>
                                            </p:txEl>
                                          </p:spTgt>
                                        </p:tgtEl>
                                        <p:attrNameLst>
                                          <p:attrName>style.fontStyle</p:attrName>
                                        </p:attrNameLst>
                                      </p:cBhvr>
                                      <p:to>
                                        <p:strVal val="normal"/>
                                      </p:to>
                                    </p:set>
                                    <p:set>
                                      <p:cBhvr override="childStyle">
                                        <p:cTn id="9" dur="1000"/>
                                        <p:tgtEl>
                                          <p:spTgt spid="59395">
                                            <p:txEl>
                                              <p:pRg st="4" end="4"/>
                                            </p:txEl>
                                          </p:spTgt>
                                        </p:tgtEl>
                                        <p:attrNameLst>
                                          <p:attrName>style.fontWeight</p:attrName>
                                        </p:attrNameLst>
                                      </p:cBhvr>
                                      <p:to>
                                        <p:strVal val="bold"/>
                                      </p:to>
                                    </p:set>
                                    <p:set>
                                      <p:cBhvr override="childStyle">
                                        <p:cTn id="10" dur="1000"/>
                                        <p:tgtEl>
                                          <p:spTgt spid="59395">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59395">
                                            <p:txEl>
                                              <p:pRg st="4" end="4"/>
                                            </p:txEl>
                                          </p:spTgt>
                                        </p:tgtEl>
                                        <p:attrNameLst>
                                          <p:attrName>r</p:attrName>
                                        </p:attrNameLst>
                                      </p:cBhvr>
                                    </p:animRot>
                                  </p:childTnLst>
                                </p:cTn>
                              </p:par>
                            </p:childTnLst>
                          </p:cTn>
                        </p:par>
                        <p:par>
                          <p:cTn id="13" fill="hold" nodeType="afterGroup">
                            <p:stCondLst>
                              <p:cond delay="1000"/>
                            </p:stCondLst>
                            <p:childTnLst>
                              <p:par>
                                <p:cTn id="14" presetID="22" presetClass="entr" presetSubtype="1" fill="hold" grpId="0" nodeType="afterEffect">
                                  <p:stCondLst>
                                    <p:cond delay="500"/>
                                  </p:stCondLst>
                                  <p:childTnLst>
                                    <p:set>
                                      <p:cBhvr>
                                        <p:cTn id="15" dur="1" fill="hold">
                                          <p:stCondLst>
                                            <p:cond delay="0"/>
                                          </p:stCondLst>
                                        </p:cTn>
                                        <p:tgtEl>
                                          <p:spTgt spid="59397"/>
                                        </p:tgtEl>
                                        <p:attrNameLst>
                                          <p:attrName>style.visibility</p:attrName>
                                        </p:attrNameLst>
                                      </p:cBhvr>
                                      <p:to>
                                        <p:strVal val="visible"/>
                                      </p:to>
                                    </p:set>
                                    <p:animEffect transition="in" filter="wipe(up)">
                                      <p:cBhvr>
                                        <p:cTn id="16" dur="1000"/>
                                        <p:tgtEl>
                                          <p:spTgt spid="59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114" name="Rectangle 2"/>
          <p:cNvSpPr>
            <a:spLocks noGrp="1" noChangeArrowheads="1"/>
          </p:cNvSpPr>
          <p:nvPr>
            <p:ph type="title"/>
          </p:nvPr>
        </p:nvSpPr>
        <p:spPr>
          <a:xfrm>
            <a:off x="1259681" y="238126"/>
            <a:ext cx="6481763" cy="651272"/>
          </a:xfrm>
        </p:spPr>
        <p:txBody>
          <a:bodyPr>
            <a:normAutofit fontScale="90000"/>
          </a:bodyPr>
          <a:lstStyle/>
          <a:p>
            <a:r>
              <a:rPr lang="en-US" altLang="en-US" sz="3000" dirty="0"/>
              <a:t>G7A10</a:t>
            </a:r>
            <a:r>
              <a:rPr lang="en-US" altLang="en-US" sz="2400" dirty="0"/>
              <a:t> 	Which symbol in figure G7-1 				represents a Zener diode?</a:t>
            </a:r>
          </a:p>
        </p:txBody>
      </p:sp>
      <p:sp>
        <p:nvSpPr>
          <p:cNvPr id="61443" name="Rectangle 3"/>
          <p:cNvSpPr>
            <a:spLocks noGrp="1" noChangeArrowheads="1"/>
          </p:cNvSpPr>
          <p:nvPr>
            <p:ph type="body" idx="1"/>
          </p:nvPr>
        </p:nvSpPr>
        <p:spPr/>
        <p:txBody>
          <a:bodyPr/>
          <a:lstStyle/>
          <a:p>
            <a:pPr marL="285750" indent="-285750">
              <a:buFontTx/>
              <a:buAutoNum type="alphaUcPeriod"/>
            </a:pPr>
            <a:r>
              <a:rPr lang="en-US" altLang="en-US"/>
              <a:t>Symbol 4.</a:t>
            </a:r>
          </a:p>
          <a:p>
            <a:pPr marL="285750" indent="-285750">
              <a:buFontTx/>
              <a:buAutoNum type="alphaUcPeriod"/>
            </a:pPr>
            <a:endParaRPr lang="en-US" altLang="en-US"/>
          </a:p>
          <a:p>
            <a:pPr marL="285750" indent="-285750">
              <a:buFontTx/>
              <a:buAutoNum type="alphaUcPeriod"/>
            </a:pPr>
            <a:r>
              <a:rPr lang="en-US" altLang="en-US"/>
              <a:t>Symbol 1.</a:t>
            </a:r>
          </a:p>
          <a:p>
            <a:pPr marL="285750" indent="-285750">
              <a:buFontTx/>
              <a:buAutoNum type="alphaUcPeriod"/>
            </a:pPr>
            <a:endParaRPr lang="en-US" altLang="en-US"/>
          </a:p>
          <a:p>
            <a:pPr marL="285750" indent="-285750">
              <a:buFontTx/>
              <a:buAutoNum type="alphaUcPeriod"/>
            </a:pPr>
            <a:r>
              <a:rPr lang="en-US" altLang="en-US"/>
              <a:t>Symbol 11.</a:t>
            </a:r>
          </a:p>
          <a:p>
            <a:pPr marL="285750" indent="-285750">
              <a:buFontTx/>
              <a:buAutoNum type="alphaUcPeriod"/>
            </a:pPr>
            <a:endParaRPr lang="en-US" altLang="en-US"/>
          </a:p>
          <a:p>
            <a:pPr marL="285750" indent="-285750">
              <a:buFontTx/>
              <a:buAutoNum type="alphaUcPeriod"/>
            </a:pPr>
            <a:r>
              <a:rPr lang="en-US" altLang="en-US"/>
              <a:t>Symbol 5.</a:t>
            </a:r>
          </a:p>
        </p:txBody>
      </p:sp>
      <p:pic>
        <p:nvPicPr>
          <p:cNvPr id="602116" name="Picture 4" descr="Revised G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3762" y="1142331"/>
            <a:ext cx="4638675" cy="3337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5" name="Line 5"/>
          <p:cNvSpPr>
            <a:spLocks noChangeShapeType="1"/>
          </p:cNvSpPr>
          <p:nvPr/>
        </p:nvSpPr>
        <p:spPr bwMode="auto">
          <a:xfrm flipV="1">
            <a:off x="1920240" y="2034540"/>
            <a:ext cx="3924300" cy="1037868"/>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32</a:t>
            </a:fld>
            <a:endParaRPr lang="en-US" altLang="en-US">
              <a:solidFill>
                <a:srgbClr val="000066"/>
              </a:solidFill>
            </a:endParaRPr>
          </a:p>
        </p:txBody>
      </p:sp>
    </p:spTree>
    <p:extLst>
      <p:ext uri="{BB962C8B-B14F-4D97-AF65-F5344CB8AC3E}">
        <p14:creationId xmlns:p14="http://schemas.microsoft.com/office/powerpoint/2010/main" val="6641431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61443">
                                            <p:txEl>
                                              <p:pRg st="6" end="6"/>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1000"/>
                                        <p:tgtEl>
                                          <p:spTgt spid="61443">
                                            <p:txEl>
                                              <p:pRg st="6" end="6"/>
                                            </p:txEl>
                                          </p:spTgt>
                                        </p:tgtEl>
                                        <p:attrNameLst>
                                          <p:attrName>style.fontStyle</p:attrName>
                                        </p:attrNameLst>
                                      </p:cBhvr>
                                      <p:to>
                                        <p:strVal val="normal"/>
                                      </p:to>
                                    </p:set>
                                    <p:set>
                                      <p:cBhvr override="childStyle">
                                        <p:cTn id="9" dur="1000"/>
                                        <p:tgtEl>
                                          <p:spTgt spid="61443">
                                            <p:txEl>
                                              <p:pRg st="6" end="6"/>
                                            </p:txEl>
                                          </p:spTgt>
                                        </p:tgtEl>
                                        <p:attrNameLst>
                                          <p:attrName>style.fontWeight</p:attrName>
                                        </p:attrNameLst>
                                      </p:cBhvr>
                                      <p:to>
                                        <p:strVal val="bold"/>
                                      </p:to>
                                    </p:set>
                                    <p:set>
                                      <p:cBhvr override="childStyle">
                                        <p:cTn id="10" dur="1000"/>
                                        <p:tgtEl>
                                          <p:spTgt spid="61443">
                                            <p:txEl>
                                              <p:pRg st="6" end="6"/>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61443">
                                            <p:txEl>
                                              <p:pRg st="6" end="6"/>
                                            </p:txEl>
                                          </p:spTgt>
                                        </p:tgtEl>
                                        <p:attrNameLst>
                                          <p:attrName>r</p:attrName>
                                        </p:attrNameLst>
                                      </p:cBhvr>
                                    </p:animRot>
                                  </p:childTnLst>
                                </p:cTn>
                              </p:par>
                            </p:childTnLst>
                          </p:cTn>
                        </p:par>
                        <p:par>
                          <p:cTn id="13" fill="hold" nodeType="afterGroup">
                            <p:stCondLst>
                              <p:cond delay="1000"/>
                            </p:stCondLst>
                            <p:childTnLst>
                              <p:par>
                                <p:cTn id="14" presetID="22" presetClass="entr" presetSubtype="4" fill="hold" grpId="0" nodeType="afterEffect">
                                  <p:stCondLst>
                                    <p:cond delay="500"/>
                                  </p:stCondLst>
                                  <p:childTnLst>
                                    <p:set>
                                      <p:cBhvr>
                                        <p:cTn id="15" dur="1" fill="hold">
                                          <p:stCondLst>
                                            <p:cond delay="0"/>
                                          </p:stCondLst>
                                        </p:cTn>
                                        <p:tgtEl>
                                          <p:spTgt spid="61445"/>
                                        </p:tgtEl>
                                        <p:attrNameLst>
                                          <p:attrName>style.visibility</p:attrName>
                                        </p:attrNameLst>
                                      </p:cBhvr>
                                      <p:to>
                                        <p:strVal val="visible"/>
                                      </p:to>
                                    </p:set>
                                    <p:animEffect transition="in" filter="wipe(down)">
                                      <p:cBhvr>
                                        <p:cTn id="16" dur="1000"/>
                                        <p:tgtEl>
                                          <p:spTgt spid="61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3138" name="Rectangle 2"/>
          <p:cNvSpPr>
            <a:spLocks noGrp="1" noChangeArrowheads="1"/>
          </p:cNvSpPr>
          <p:nvPr>
            <p:ph type="title"/>
          </p:nvPr>
        </p:nvSpPr>
        <p:spPr>
          <a:xfrm>
            <a:off x="969493" y="238126"/>
            <a:ext cx="7267462" cy="1206104"/>
          </a:xfrm>
        </p:spPr>
        <p:txBody>
          <a:bodyPr>
            <a:normAutofit/>
          </a:bodyPr>
          <a:lstStyle/>
          <a:p>
            <a:r>
              <a:rPr lang="en-US" altLang="en-US" sz="3000" dirty="0"/>
              <a:t>G7A11</a:t>
            </a:r>
            <a:r>
              <a:rPr lang="en-US" altLang="en-US" sz="2400" dirty="0"/>
              <a:t> 	</a:t>
            </a:r>
            <a:r>
              <a:rPr lang="en-US" altLang="en-US" dirty="0"/>
              <a:t>Which symbol in figure G7-1 represents an NPN junction transistor?</a:t>
            </a:r>
          </a:p>
        </p:txBody>
      </p:sp>
      <p:sp>
        <p:nvSpPr>
          <p:cNvPr id="64515" name="Rectangle 3"/>
          <p:cNvSpPr>
            <a:spLocks noGrp="1" noChangeArrowheads="1"/>
          </p:cNvSpPr>
          <p:nvPr>
            <p:ph type="body" idx="1"/>
          </p:nvPr>
        </p:nvSpPr>
        <p:spPr>
          <a:xfrm>
            <a:off x="765447" y="1457889"/>
            <a:ext cx="7917543" cy="3634468"/>
          </a:xfrm>
        </p:spPr>
        <p:txBody>
          <a:bodyPr/>
          <a:lstStyle/>
          <a:p>
            <a:pPr marL="285750" indent="-285750">
              <a:buFontTx/>
              <a:buAutoNum type="alphaUcPeriod"/>
            </a:pPr>
            <a:r>
              <a:rPr lang="en-US" altLang="en-US" dirty="0"/>
              <a:t>Symbol 1.</a:t>
            </a:r>
          </a:p>
          <a:p>
            <a:pPr marL="285750" indent="-285750">
              <a:buFontTx/>
              <a:buAutoNum type="alphaUcPeriod"/>
            </a:pPr>
            <a:endParaRPr lang="en-US" altLang="en-US" dirty="0"/>
          </a:p>
          <a:p>
            <a:pPr marL="285750" indent="-285750">
              <a:buFontTx/>
              <a:buAutoNum type="alphaUcPeriod"/>
            </a:pPr>
            <a:r>
              <a:rPr lang="en-US" altLang="en-US" dirty="0"/>
              <a:t>Symbol 2.</a:t>
            </a:r>
          </a:p>
          <a:p>
            <a:pPr marL="285750" indent="-285750">
              <a:buFontTx/>
              <a:buAutoNum type="alphaUcPeriod"/>
            </a:pPr>
            <a:endParaRPr lang="en-US" altLang="en-US" dirty="0"/>
          </a:p>
          <a:p>
            <a:pPr marL="285750" indent="-285750">
              <a:buFontTx/>
              <a:buAutoNum type="alphaUcPeriod"/>
            </a:pPr>
            <a:r>
              <a:rPr lang="en-US" altLang="en-US" dirty="0"/>
              <a:t>Symbol 7.</a:t>
            </a:r>
          </a:p>
          <a:p>
            <a:pPr marL="285750" indent="-285750">
              <a:buFontTx/>
              <a:buAutoNum type="alphaUcPeriod"/>
            </a:pPr>
            <a:endParaRPr lang="en-US" altLang="en-US" dirty="0"/>
          </a:p>
          <a:p>
            <a:pPr marL="285750" indent="-285750">
              <a:buFontTx/>
              <a:buAutoNum type="alphaUcPeriod"/>
            </a:pPr>
            <a:r>
              <a:rPr lang="en-US" altLang="en-US" dirty="0"/>
              <a:t>Symbol 11.</a:t>
            </a:r>
          </a:p>
        </p:txBody>
      </p:sp>
      <p:pic>
        <p:nvPicPr>
          <p:cNvPr id="603140" name="Picture 4" descr="Revised G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2325" y="1274139"/>
            <a:ext cx="4444365" cy="319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7" name="Line 5"/>
          <p:cNvSpPr>
            <a:spLocks noChangeShapeType="1"/>
          </p:cNvSpPr>
          <p:nvPr/>
        </p:nvSpPr>
        <p:spPr bwMode="auto">
          <a:xfrm>
            <a:off x="2148840" y="2366010"/>
            <a:ext cx="4320540" cy="400050"/>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33</a:t>
            </a:fld>
            <a:endParaRPr lang="en-US" altLang="en-US">
              <a:solidFill>
                <a:srgbClr val="000066"/>
              </a:solidFill>
            </a:endParaRPr>
          </a:p>
        </p:txBody>
      </p:sp>
    </p:spTree>
    <p:extLst>
      <p:ext uri="{BB962C8B-B14F-4D97-AF65-F5344CB8AC3E}">
        <p14:creationId xmlns:p14="http://schemas.microsoft.com/office/powerpoint/2010/main" val="17085158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64515">
                                            <p:txEl>
                                              <p:pRg st="2" end="2"/>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1000"/>
                                        <p:tgtEl>
                                          <p:spTgt spid="64515">
                                            <p:txEl>
                                              <p:pRg st="2" end="2"/>
                                            </p:txEl>
                                          </p:spTgt>
                                        </p:tgtEl>
                                        <p:attrNameLst>
                                          <p:attrName>style.fontStyle</p:attrName>
                                        </p:attrNameLst>
                                      </p:cBhvr>
                                      <p:to>
                                        <p:strVal val="normal"/>
                                      </p:to>
                                    </p:set>
                                    <p:set>
                                      <p:cBhvr override="childStyle">
                                        <p:cTn id="9" dur="1000"/>
                                        <p:tgtEl>
                                          <p:spTgt spid="64515">
                                            <p:txEl>
                                              <p:pRg st="2" end="2"/>
                                            </p:txEl>
                                          </p:spTgt>
                                        </p:tgtEl>
                                        <p:attrNameLst>
                                          <p:attrName>style.fontWeight</p:attrName>
                                        </p:attrNameLst>
                                      </p:cBhvr>
                                      <p:to>
                                        <p:strVal val="bold"/>
                                      </p:to>
                                    </p:set>
                                    <p:set>
                                      <p:cBhvr override="childStyle">
                                        <p:cTn id="10" dur="1000"/>
                                        <p:tgtEl>
                                          <p:spTgt spid="64515">
                                            <p:txEl>
                                              <p:pRg st="2" end="2"/>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64515">
                                            <p:txEl>
                                              <p:pRg st="2" end="2"/>
                                            </p:txEl>
                                          </p:spTgt>
                                        </p:tgtEl>
                                        <p:attrNameLst>
                                          <p:attrName>r</p:attrName>
                                        </p:attrNameLst>
                                      </p:cBhvr>
                                    </p:animRot>
                                  </p:childTnLst>
                                </p:cTn>
                              </p:par>
                            </p:childTnLst>
                          </p:cTn>
                        </p:par>
                        <p:par>
                          <p:cTn id="13" fill="hold" nodeType="afterGroup">
                            <p:stCondLst>
                              <p:cond delay="1000"/>
                            </p:stCondLst>
                            <p:childTnLst>
                              <p:par>
                                <p:cTn id="14" presetID="22" presetClass="entr" presetSubtype="8" fill="hold" grpId="0" nodeType="afterEffect">
                                  <p:stCondLst>
                                    <p:cond delay="500"/>
                                  </p:stCondLst>
                                  <p:childTnLst>
                                    <p:set>
                                      <p:cBhvr>
                                        <p:cTn id="15" dur="1" fill="hold">
                                          <p:stCondLst>
                                            <p:cond delay="0"/>
                                          </p:stCondLst>
                                        </p:cTn>
                                        <p:tgtEl>
                                          <p:spTgt spid="64517"/>
                                        </p:tgtEl>
                                        <p:attrNameLst>
                                          <p:attrName>style.visibility</p:attrName>
                                        </p:attrNameLst>
                                      </p:cBhvr>
                                      <p:to>
                                        <p:strVal val="visible"/>
                                      </p:to>
                                    </p:set>
                                    <p:animEffect transition="in" filter="wipe(left)">
                                      <p:cBhvr>
                                        <p:cTn id="16" dur="1000"/>
                                        <p:tgtEl>
                                          <p:spTgt spid="645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62" name="Rectangle 2"/>
          <p:cNvSpPr>
            <a:spLocks noGrp="1" noChangeArrowheads="1"/>
          </p:cNvSpPr>
          <p:nvPr>
            <p:ph type="title"/>
          </p:nvPr>
        </p:nvSpPr>
        <p:spPr>
          <a:xfrm>
            <a:off x="1231108" y="267890"/>
            <a:ext cx="7489982" cy="993889"/>
          </a:xfrm>
        </p:spPr>
        <p:txBody>
          <a:bodyPr>
            <a:normAutofit fontScale="90000"/>
          </a:bodyPr>
          <a:lstStyle/>
          <a:p>
            <a:r>
              <a:rPr lang="en-US" altLang="en-US" sz="3000" dirty="0"/>
              <a:t>G7A12</a:t>
            </a:r>
            <a:r>
              <a:rPr lang="en-US" altLang="en-US" sz="2400" dirty="0"/>
              <a:t> 	</a:t>
            </a:r>
            <a:r>
              <a:rPr lang="en-US" altLang="en-US" dirty="0"/>
              <a:t>Which symbol in figure G7-1 represents a multiple-winding transformer?</a:t>
            </a:r>
          </a:p>
        </p:txBody>
      </p:sp>
      <p:sp>
        <p:nvSpPr>
          <p:cNvPr id="63491" name="Rectangle 3"/>
          <p:cNvSpPr>
            <a:spLocks noGrp="1" noChangeArrowheads="1"/>
          </p:cNvSpPr>
          <p:nvPr>
            <p:ph type="body" idx="1"/>
          </p:nvPr>
        </p:nvSpPr>
        <p:spPr>
          <a:xfrm>
            <a:off x="616857" y="1348739"/>
            <a:ext cx="7917543" cy="3165203"/>
          </a:xfrm>
        </p:spPr>
        <p:txBody>
          <a:bodyPr/>
          <a:lstStyle/>
          <a:p>
            <a:pPr marL="285750" indent="-285750">
              <a:buFontTx/>
              <a:buAutoNum type="alphaUcPeriod"/>
            </a:pPr>
            <a:r>
              <a:rPr lang="en-US" altLang="en-US" dirty="0"/>
              <a:t>Symbol 4.</a:t>
            </a:r>
          </a:p>
          <a:p>
            <a:pPr marL="285750" indent="-285750">
              <a:buFontTx/>
              <a:buAutoNum type="alphaUcPeriod"/>
            </a:pPr>
            <a:endParaRPr lang="en-US" altLang="en-US" dirty="0"/>
          </a:p>
          <a:p>
            <a:pPr marL="285750" indent="-285750">
              <a:buFontTx/>
              <a:buAutoNum type="alphaUcPeriod"/>
            </a:pPr>
            <a:r>
              <a:rPr lang="en-US" altLang="en-US" dirty="0"/>
              <a:t>Symbol 7.</a:t>
            </a:r>
          </a:p>
          <a:p>
            <a:pPr marL="285750" indent="-285750">
              <a:buFontTx/>
              <a:buAutoNum type="alphaUcPeriod"/>
            </a:pPr>
            <a:endParaRPr lang="en-US" altLang="en-US" dirty="0"/>
          </a:p>
          <a:p>
            <a:pPr marL="285750" indent="-285750">
              <a:buFontTx/>
              <a:buAutoNum type="alphaUcPeriod"/>
            </a:pPr>
            <a:r>
              <a:rPr lang="en-US" altLang="en-US" dirty="0"/>
              <a:t>Symbol 6.</a:t>
            </a:r>
          </a:p>
          <a:p>
            <a:pPr marL="285750" indent="-285750">
              <a:buFontTx/>
              <a:buAutoNum type="alphaUcPeriod"/>
            </a:pPr>
            <a:endParaRPr lang="en-US" altLang="en-US" dirty="0"/>
          </a:p>
          <a:p>
            <a:pPr marL="285750" indent="-285750">
              <a:buFontTx/>
              <a:buAutoNum type="alphaUcPeriod"/>
            </a:pPr>
            <a:r>
              <a:rPr lang="en-US" altLang="en-US" dirty="0"/>
              <a:t>Symbol 1.</a:t>
            </a:r>
          </a:p>
        </p:txBody>
      </p:sp>
      <p:pic>
        <p:nvPicPr>
          <p:cNvPr id="604164" name="Picture 4" descr="Revised G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4850" y="1176620"/>
            <a:ext cx="4638675" cy="3337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3" name="Line 5"/>
          <p:cNvSpPr>
            <a:spLocks noChangeShapeType="1"/>
          </p:cNvSpPr>
          <p:nvPr/>
        </p:nvSpPr>
        <p:spPr bwMode="auto">
          <a:xfrm flipV="1">
            <a:off x="2006682" y="2377439"/>
            <a:ext cx="4988478" cy="502919"/>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34</a:t>
            </a:fld>
            <a:endParaRPr lang="en-US" altLang="en-US">
              <a:solidFill>
                <a:srgbClr val="000066"/>
              </a:solidFill>
            </a:endParaRPr>
          </a:p>
        </p:txBody>
      </p:sp>
    </p:spTree>
    <p:extLst>
      <p:ext uri="{BB962C8B-B14F-4D97-AF65-F5344CB8AC3E}">
        <p14:creationId xmlns:p14="http://schemas.microsoft.com/office/powerpoint/2010/main" val="2984908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63491">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1000"/>
                                        <p:tgtEl>
                                          <p:spTgt spid="63491">
                                            <p:txEl>
                                              <p:pRg st="4" end="4"/>
                                            </p:txEl>
                                          </p:spTgt>
                                        </p:tgtEl>
                                        <p:attrNameLst>
                                          <p:attrName>style.fontStyle</p:attrName>
                                        </p:attrNameLst>
                                      </p:cBhvr>
                                      <p:to>
                                        <p:strVal val="normal"/>
                                      </p:to>
                                    </p:set>
                                    <p:set>
                                      <p:cBhvr override="childStyle">
                                        <p:cTn id="9" dur="1000"/>
                                        <p:tgtEl>
                                          <p:spTgt spid="63491">
                                            <p:txEl>
                                              <p:pRg st="4" end="4"/>
                                            </p:txEl>
                                          </p:spTgt>
                                        </p:tgtEl>
                                        <p:attrNameLst>
                                          <p:attrName>style.fontWeight</p:attrName>
                                        </p:attrNameLst>
                                      </p:cBhvr>
                                      <p:to>
                                        <p:strVal val="bold"/>
                                      </p:to>
                                    </p:set>
                                    <p:set>
                                      <p:cBhvr override="childStyle">
                                        <p:cTn id="10" dur="1000"/>
                                        <p:tgtEl>
                                          <p:spTgt spid="63491">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63491">
                                            <p:txEl>
                                              <p:pRg st="4" end="4"/>
                                            </p:txEl>
                                          </p:spTgt>
                                        </p:tgtEl>
                                        <p:attrNameLst>
                                          <p:attrName>r</p:attrName>
                                        </p:attrNameLst>
                                      </p:cBhvr>
                                    </p:animRot>
                                  </p:childTnLst>
                                </p:cTn>
                              </p:par>
                            </p:childTnLst>
                          </p:cTn>
                        </p:par>
                        <p:par>
                          <p:cTn id="13" fill="hold" nodeType="afterGroup">
                            <p:stCondLst>
                              <p:cond delay="1000"/>
                            </p:stCondLst>
                            <p:childTnLst>
                              <p:par>
                                <p:cTn id="14" presetID="22" presetClass="entr" presetSubtype="1" fill="hold" grpId="0" nodeType="afterEffect">
                                  <p:stCondLst>
                                    <p:cond delay="500"/>
                                  </p:stCondLst>
                                  <p:childTnLst>
                                    <p:set>
                                      <p:cBhvr>
                                        <p:cTn id="15" dur="1" fill="hold">
                                          <p:stCondLst>
                                            <p:cond delay="0"/>
                                          </p:stCondLst>
                                        </p:cTn>
                                        <p:tgtEl>
                                          <p:spTgt spid="63493"/>
                                        </p:tgtEl>
                                        <p:attrNameLst>
                                          <p:attrName>style.visibility</p:attrName>
                                        </p:attrNameLst>
                                      </p:cBhvr>
                                      <p:to>
                                        <p:strVal val="visible"/>
                                      </p:to>
                                    </p:set>
                                    <p:animEffect transition="in" filter="wipe(up)">
                                      <p:cBhvr>
                                        <p:cTn id="16" dur="1000"/>
                                        <p:tgtEl>
                                          <p:spTgt spid="634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186" name="Rectangle 2"/>
          <p:cNvSpPr>
            <a:spLocks noGrp="1" noChangeArrowheads="1"/>
          </p:cNvSpPr>
          <p:nvPr>
            <p:ph type="title"/>
          </p:nvPr>
        </p:nvSpPr>
        <p:spPr>
          <a:xfrm>
            <a:off x="1232084" y="238126"/>
            <a:ext cx="6679831" cy="716472"/>
          </a:xfrm>
        </p:spPr>
        <p:txBody>
          <a:bodyPr>
            <a:normAutofit fontScale="90000"/>
          </a:bodyPr>
          <a:lstStyle/>
          <a:p>
            <a:r>
              <a:rPr lang="en-US" altLang="en-US" sz="3000" dirty="0"/>
              <a:t>G7A13</a:t>
            </a:r>
            <a:r>
              <a:rPr lang="en-US" altLang="en-US" sz="2400" dirty="0"/>
              <a:t> 	Which symbol in figure G7-1 				represents a tapped inductor?</a:t>
            </a:r>
          </a:p>
        </p:txBody>
      </p:sp>
      <p:sp>
        <p:nvSpPr>
          <p:cNvPr id="62467" name="Rectangle 3"/>
          <p:cNvSpPr>
            <a:spLocks noGrp="1" noChangeArrowheads="1"/>
          </p:cNvSpPr>
          <p:nvPr>
            <p:ph type="body" idx="1"/>
          </p:nvPr>
        </p:nvSpPr>
        <p:spPr>
          <a:xfrm>
            <a:off x="616857" y="1267928"/>
            <a:ext cx="7917543" cy="3634468"/>
          </a:xfrm>
        </p:spPr>
        <p:txBody>
          <a:bodyPr/>
          <a:lstStyle/>
          <a:p>
            <a:pPr marL="285750" indent="-285750">
              <a:buFontTx/>
              <a:buAutoNum type="alphaUcPeriod"/>
            </a:pPr>
            <a:r>
              <a:rPr lang="en-US" altLang="en-US" dirty="0"/>
              <a:t>Symbol 7.</a:t>
            </a:r>
          </a:p>
          <a:p>
            <a:pPr marL="285750" indent="-285750">
              <a:buFontTx/>
              <a:buAutoNum type="alphaUcPeriod"/>
            </a:pPr>
            <a:endParaRPr lang="en-US" altLang="en-US" dirty="0"/>
          </a:p>
          <a:p>
            <a:pPr marL="285750" indent="-285750">
              <a:buFontTx/>
              <a:buAutoNum type="alphaUcPeriod"/>
            </a:pPr>
            <a:r>
              <a:rPr lang="en-US" altLang="en-US" dirty="0"/>
              <a:t>Symbol 11.</a:t>
            </a:r>
          </a:p>
          <a:p>
            <a:pPr marL="285750" indent="-285750">
              <a:buFontTx/>
              <a:buAutoNum type="alphaUcPeriod"/>
            </a:pPr>
            <a:endParaRPr lang="en-US" altLang="en-US" dirty="0"/>
          </a:p>
          <a:p>
            <a:pPr marL="285750" indent="-285750">
              <a:buFontTx/>
              <a:buAutoNum type="alphaUcPeriod"/>
            </a:pPr>
            <a:r>
              <a:rPr lang="en-US" altLang="en-US" dirty="0"/>
              <a:t>Symbol 6.</a:t>
            </a:r>
          </a:p>
          <a:p>
            <a:pPr marL="285750" indent="-285750">
              <a:buFontTx/>
              <a:buAutoNum type="alphaUcPeriod"/>
            </a:pPr>
            <a:endParaRPr lang="en-US" altLang="en-US" dirty="0"/>
          </a:p>
          <a:p>
            <a:pPr marL="285750" indent="-285750">
              <a:buFontTx/>
              <a:buAutoNum type="alphaUcPeriod"/>
            </a:pPr>
            <a:r>
              <a:rPr lang="en-US" altLang="en-US" dirty="0"/>
              <a:t>Symbol 1.</a:t>
            </a:r>
          </a:p>
        </p:txBody>
      </p:sp>
      <p:pic>
        <p:nvPicPr>
          <p:cNvPr id="605188" name="Picture 4" descr="Revised G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6169" y="1160859"/>
            <a:ext cx="4485746" cy="322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9" name="Line 5"/>
          <p:cNvSpPr>
            <a:spLocks noChangeShapeType="1"/>
          </p:cNvSpPr>
          <p:nvPr/>
        </p:nvSpPr>
        <p:spPr bwMode="auto">
          <a:xfrm>
            <a:off x="1908811" y="1414405"/>
            <a:ext cx="2411729" cy="1946015"/>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35</a:t>
            </a:fld>
            <a:endParaRPr lang="en-US" altLang="en-US">
              <a:solidFill>
                <a:srgbClr val="000066"/>
              </a:solidFill>
            </a:endParaRPr>
          </a:p>
        </p:txBody>
      </p:sp>
    </p:spTree>
    <p:extLst>
      <p:ext uri="{BB962C8B-B14F-4D97-AF65-F5344CB8AC3E}">
        <p14:creationId xmlns:p14="http://schemas.microsoft.com/office/powerpoint/2010/main" val="15432344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62467">
                                            <p:txEl>
                                              <p:pRg st="0" end="0"/>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1000"/>
                                        <p:tgtEl>
                                          <p:spTgt spid="62467">
                                            <p:txEl>
                                              <p:pRg st="0" end="0"/>
                                            </p:txEl>
                                          </p:spTgt>
                                        </p:tgtEl>
                                        <p:attrNameLst>
                                          <p:attrName>style.fontStyle</p:attrName>
                                        </p:attrNameLst>
                                      </p:cBhvr>
                                      <p:to>
                                        <p:strVal val="normal"/>
                                      </p:to>
                                    </p:set>
                                    <p:set>
                                      <p:cBhvr override="childStyle">
                                        <p:cTn id="9" dur="1000"/>
                                        <p:tgtEl>
                                          <p:spTgt spid="62467">
                                            <p:txEl>
                                              <p:pRg st="0" end="0"/>
                                            </p:txEl>
                                          </p:spTgt>
                                        </p:tgtEl>
                                        <p:attrNameLst>
                                          <p:attrName>style.fontWeight</p:attrName>
                                        </p:attrNameLst>
                                      </p:cBhvr>
                                      <p:to>
                                        <p:strVal val="bold"/>
                                      </p:to>
                                    </p:set>
                                    <p:set>
                                      <p:cBhvr override="childStyle">
                                        <p:cTn id="10" dur="1000"/>
                                        <p:tgtEl>
                                          <p:spTgt spid="62467">
                                            <p:txEl>
                                              <p:pRg st="0" end="0"/>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62467">
                                            <p:txEl>
                                              <p:pRg st="0" end="0"/>
                                            </p:txEl>
                                          </p:spTgt>
                                        </p:tgtEl>
                                        <p:attrNameLst>
                                          <p:attrName>r</p:attrName>
                                        </p:attrNameLst>
                                      </p:cBhvr>
                                    </p:animRot>
                                  </p:childTnLst>
                                </p:cTn>
                              </p:par>
                            </p:childTnLst>
                          </p:cTn>
                        </p:par>
                        <p:par>
                          <p:cTn id="13" fill="hold" nodeType="afterGroup">
                            <p:stCondLst>
                              <p:cond delay="1000"/>
                            </p:stCondLst>
                            <p:childTnLst>
                              <p:par>
                                <p:cTn id="14" presetID="22" presetClass="entr" presetSubtype="1" fill="hold" grpId="0" nodeType="afterEffect">
                                  <p:stCondLst>
                                    <p:cond delay="500"/>
                                  </p:stCondLst>
                                  <p:childTnLst>
                                    <p:set>
                                      <p:cBhvr>
                                        <p:cTn id="15" dur="1" fill="hold">
                                          <p:stCondLst>
                                            <p:cond delay="0"/>
                                          </p:stCondLst>
                                        </p:cTn>
                                        <p:tgtEl>
                                          <p:spTgt spid="62469"/>
                                        </p:tgtEl>
                                        <p:attrNameLst>
                                          <p:attrName>style.visibility</p:attrName>
                                        </p:attrNameLst>
                                      </p:cBhvr>
                                      <p:to>
                                        <p:strVal val="visible"/>
                                      </p:to>
                                    </p:set>
                                    <p:animEffect transition="in" filter="wipe(up)">
                                      <p:cBhvr>
                                        <p:cTn id="16" dur="1000"/>
                                        <p:tgtEl>
                                          <p:spTgt spid="62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AutoShape 1">
            <a:extLst>
              <a:ext uri="{FF2B5EF4-FFF2-40B4-BE49-F238E27FC236}">
                <a16:creationId xmlns:a16="http://schemas.microsoft.com/office/drawing/2014/main" id="{F32197D6-9003-4C68-9923-5EE7131F8A96}"/>
              </a:ext>
            </a:extLst>
          </p:cNvPr>
          <p:cNvSpPr>
            <a:spLocks noChangeArrowheads="1"/>
          </p:cNvSpPr>
          <p:nvPr/>
        </p:nvSpPr>
        <p:spPr bwMode="auto">
          <a:xfrm>
            <a:off x="342900" y="57151"/>
            <a:ext cx="8458200" cy="1142999"/>
          </a:xfrm>
          <a:custGeom>
            <a:avLst/>
            <a:gdLst>
              <a:gd name="T0" fmla="*/ 8950326 w 8950326"/>
              <a:gd name="T1" fmla="*/ 573088 h 1146175"/>
              <a:gd name="T2" fmla="*/ 4475163 w 8950326"/>
              <a:gd name="T3" fmla="*/ 1146175 h 1146175"/>
              <a:gd name="T4" fmla="*/ 0 w 8950326"/>
              <a:gd name="T5" fmla="*/ 573088 h 1146175"/>
              <a:gd name="T6" fmla="*/ 4475163 w 8950326"/>
              <a:gd name="T7" fmla="*/ 0 h 1146175"/>
              <a:gd name="T8" fmla="*/ 0 60000 65536"/>
              <a:gd name="T9" fmla="*/ 5898240 60000 65536"/>
              <a:gd name="T10" fmla="*/ 11796480 60000 65536"/>
              <a:gd name="T11" fmla="*/ 17694720 60000 65536"/>
              <a:gd name="T12" fmla="*/ 0 w 8950326"/>
              <a:gd name="T13" fmla="*/ 0 h 1146175"/>
              <a:gd name="T14" fmla="*/ 8950326 w 8950326"/>
              <a:gd name="T15" fmla="*/ 1146175 h 1146175"/>
            </a:gdLst>
            <a:ahLst/>
            <a:cxnLst>
              <a:cxn ang="T8">
                <a:pos x="T0" y="T1"/>
              </a:cxn>
              <a:cxn ang="T9">
                <a:pos x="T2" y="T3"/>
              </a:cxn>
              <a:cxn ang="T10">
                <a:pos x="T4" y="T5"/>
              </a:cxn>
              <a:cxn ang="T11">
                <a:pos x="T6" y="T7"/>
              </a:cxn>
            </a:cxnLst>
            <a:rect l="T12" t="T13" r="T14" b="T15"/>
            <a:pathLst>
              <a:path w="8950326" h="1146175">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a:buClr>
                <a:srgbClr val="000000"/>
              </a:buClr>
              <a:buSzPct val="100000"/>
            </a:pPr>
            <a:r>
              <a:rPr lang="en-US" altLang="en-US" sz="3000" dirty="0">
                <a:solidFill>
                  <a:srgbClr val="FF0000"/>
                </a:solidFill>
                <a:latin typeface="Rockwell" panose="02060603020205020403" pitchFamily="18" charset="0"/>
                <a:cs typeface="DejaVu Sans" panose="020B0603030804020204" pitchFamily="34" charset="0"/>
              </a:rPr>
              <a:t>G5B02 </a:t>
            </a:r>
            <a:r>
              <a:rPr lang="en-US" altLang="en-US" sz="2700" dirty="0">
                <a:solidFill>
                  <a:srgbClr val="FF0000"/>
                </a:solidFill>
                <a:latin typeface="Rockwell" panose="02060603020205020403" pitchFamily="18" charset="0"/>
                <a:cs typeface="DejaVu Sans" panose="020B0603030804020204" pitchFamily="34" charset="0"/>
              </a:rPr>
              <a:t>	How does the total current relate to the individual currents in a circuit of parallel resistors?</a:t>
            </a:r>
            <a:r>
              <a:rPr lang="en-US" altLang="en-US" sz="2400" dirty="0">
                <a:solidFill>
                  <a:srgbClr val="FFFFFF"/>
                </a:solidFill>
                <a:latin typeface="Rockwell" panose="02060603020205020403" pitchFamily="18" charset="0"/>
                <a:cs typeface="DejaVu Sans" panose="020B0603030804020204" pitchFamily="34" charset="0"/>
              </a:rPr>
              <a:t> in each branch of a parallel circuit? </a:t>
            </a:r>
          </a:p>
        </p:txBody>
      </p:sp>
      <p:sp>
        <p:nvSpPr>
          <p:cNvPr id="40962" name="AutoShape 2">
            <a:extLst>
              <a:ext uri="{FF2B5EF4-FFF2-40B4-BE49-F238E27FC236}">
                <a16:creationId xmlns:a16="http://schemas.microsoft.com/office/drawing/2014/main" id="{6EDCF75A-0662-430D-AC04-A8B212FC5C39}"/>
              </a:ext>
            </a:extLst>
          </p:cNvPr>
          <p:cNvSpPr>
            <a:spLocks noChangeArrowheads="1"/>
          </p:cNvSpPr>
          <p:nvPr/>
        </p:nvSpPr>
        <p:spPr bwMode="auto">
          <a:xfrm>
            <a:off x="942975" y="1325761"/>
            <a:ext cx="7258050" cy="2491978"/>
          </a:xfrm>
          <a:custGeom>
            <a:avLst/>
            <a:gdLst>
              <a:gd name="T0" fmla="*/ 9514194 w 8642350"/>
              <a:gd name="T1" fmla="*/ 2481263 h 4962525"/>
              <a:gd name="T2" fmla="*/ 4757097 w 8642350"/>
              <a:gd name="T3" fmla="*/ 4962525 h 4962525"/>
              <a:gd name="T4" fmla="*/ 0 w 8642350"/>
              <a:gd name="T5" fmla="*/ 2481263 h 4962525"/>
              <a:gd name="T6" fmla="*/ 4757097 w 8642350"/>
              <a:gd name="T7" fmla="*/ 0 h 4962525"/>
              <a:gd name="T8" fmla="*/ 0 60000 65536"/>
              <a:gd name="T9" fmla="*/ 5898240 60000 65536"/>
              <a:gd name="T10" fmla="*/ 11796480 60000 65536"/>
              <a:gd name="T11" fmla="*/ 17694720 60000 65536"/>
              <a:gd name="T12" fmla="*/ 0 w 8642350"/>
              <a:gd name="T13" fmla="*/ 0 h 4962525"/>
              <a:gd name="T14" fmla="*/ 8642350 w 8642350"/>
              <a:gd name="T15" fmla="*/ 4962525 h 4962525"/>
            </a:gdLst>
            <a:ahLst/>
            <a:cxnLst>
              <a:cxn ang="T8">
                <a:pos x="T0" y="T1"/>
              </a:cxn>
              <a:cxn ang="T9">
                <a:pos x="T2" y="T3"/>
              </a:cxn>
              <a:cxn ang="T10">
                <a:pos x="T4" y="T5"/>
              </a:cxn>
              <a:cxn ang="T11">
                <a:pos x="T6" y="T7"/>
              </a:cxn>
            </a:cxnLst>
            <a:rect l="T12" t="T13" r="T14" b="T15"/>
            <a:pathLst>
              <a:path w="8642350" h="4962525">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It equals the average of each branch current.</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It decreases as more parallel branches are added to the circuit.</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It equals the sum of the currents through each branch. </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It is the sum of the reciprocal of each individual voltage drop. </a:t>
            </a:r>
            <a:br>
              <a:rPr lang="en-US" altLang="en-US" sz="1350" dirty="0">
                <a:solidFill>
                  <a:srgbClr val="000000"/>
                </a:solidFill>
                <a:latin typeface="Arial" panose="020B0604020202020204" pitchFamily="34" charset="0"/>
                <a:cs typeface="DejaVu Sans" panose="020B0603030804020204" pitchFamily="34" charset="0"/>
              </a:rPr>
            </a:br>
            <a:r>
              <a:rPr lang="en-US" altLang="en-US" dirty="0">
                <a:solidFill>
                  <a:srgbClr val="000066"/>
                </a:solidFill>
                <a:latin typeface="Rockwell" panose="02060603020205020403" pitchFamily="18" charset="0"/>
                <a:cs typeface="DejaVu Sans" panose="020B0603030804020204" pitchFamily="34" charset="0"/>
              </a:rPr>
              <a:t> </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36</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40962">
                                            <p:txEl>
                                              <p:pRg st="4" end="4"/>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40962">
                                            <p:txEl>
                                              <p:pRg st="4" end="4"/>
                                            </p:txEl>
                                          </p:spTgt>
                                        </p:tgtEl>
                                        <p:attrNameLst>
                                          <p:attrName>style.fontStyle</p:attrName>
                                        </p:attrNameLst>
                                      </p:cBhvr>
                                      <p:to>
                                        <p:strVal val="normal"/>
                                      </p:to>
                                    </p:set>
                                    <p:set>
                                      <p:cBhvr additive="repl">
                                        <p:cTn id="9" dur="1000"/>
                                        <p:tgtEl>
                                          <p:spTgt spid="40962">
                                            <p:txEl>
                                              <p:pRg st="4" end="4"/>
                                            </p:txEl>
                                          </p:spTgt>
                                        </p:tgtEl>
                                        <p:attrNameLst>
                                          <p:attrName>style.fontWeight</p:attrName>
                                        </p:attrNameLst>
                                      </p:cBhvr>
                                      <p:to>
                                        <p:strVal val="bold"/>
                                      </p:to>
                                    </p:set>
                                    <p:set>
                                      <p:cBhvr additive="repl">
                                        <p:cTn id="10" dur="1000"/>
                                        <p:tgtEl>
                                          <p:spTgt spid="40962">
                                            <p:txEl>
                                              <p:pRg st="4" end="4"/>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40962">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5"/>
          <p:cNvSpPr>
            <a:spLocks noGrp="1" noChangeArrowheads="1"/>
          </p:cNvSpPr>
          <p:nvPr>
            <p:ph type="title" idx="4294967295"/>
          </p:nvPr>
        </p:nvSpPr>
        <p:spPr>
          <a:xfrm>
            <a:off x="196850" y="260882"/>
            <a:ext cx="8750300" cy="1071563"/>
          </a:xfrm>
        </p:spPr>
        <p:txBody>
          <a:bodyPr anchor="t">
            <a:normAutofit/>
          </a:bodyPr>
          <a:lstStyle/>
          <a:p>
            <a:pPr eaLnBrk="1" hangingPunct="1"/>
            <a:r>
              <a:rPr lang="en-US" altLang="en-US" sz="2400" dirty="0">
                <a:latin typeface="Rockwell" panose="02060603020205020403" pitchFamily="18" charset="0"/>
                <a:cs typeface="DejaVu Sans" panose="020B0603030804020204" pitchFamily="34" charset="0"/>
              </a:rPr>
              <a:t>G5C05	Why is the conductor of the primary winding of many voltage step-up transformers large in diameter than the conductor of the secondary winding ? </a:t>
            </a:r>
            <a:endParaRPr lang="en-US" altLang="en-US" sz="2400" dirty="0">
              <a:latin typeface="Rockwell" panose="02060603020205020403" pitchFamily="18" charset="0"/>
            </a:endParaRPr>
          </a:p>
        </p:txBody>
      </p:sp>
      <p:sp>
        <p:nvSpPr>
          <p:cNvPr id="1940486" name="Rectangle 6"/>
          <p:cNvSpPr>
            <a:spLocks noGrp="1" noChangeArrowheads="1"/>
          </p:cNvSpPr>
          <p:nvPr>
            <p:ph type="body" idx="4294967295"/>
          </p:nvPr>
        </p:nvSpPr>
        <p:spPr>
          <a:xfrm>
            <a:off x="1658540" y="1449229"/>
            <a:ext cx="5826920" cy="3721894"/>
          </a:xfrm>
        </p:spPr>
        <p:txBody>
          <a:bodyPr/>
          <a:lstStyle/>
          <a:p>
            <a:pPr marL="400050" indent="-400050">
              <a:buFontTx/>
              <a:buAutoNum type="alphaUcPeriod"/>
            </a:pPr>
            <a:r>
              <a:rPr lang="en-US" altLang="en-US" dirty="0">
                <a:latin typeface="Rockwell" panose="02060603020205020403" pitchFamily="18" charset="0"/>
              </a:rPr>
              <a:t>To improve the coupling between the primary and secondary.</a:t>
            </a: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altLang="en-US" dirty="0">
                <a:latin typeface="Rockwell" panose="02060603020205020403" pitchFamily="18" charset="0"/>
              </a:rPr>
              <a:t>To accommodate the higher current of the primary.</a:t>
            </a: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altLang="en-US" dirty="0">
                <a:latin typeface="Rockwell" panose="02060603020205020403" pitchFamily="18" charset="0"/>
              </a:rPr>
              <a:t>To prevent parasitic oscillations due to the resistive losses in the primary.</a:t>
            </a: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altLang="en-US" dirty="0">
                <a:latin typeface="Rockwell" panose="02060603020205020403" pitchFamily="18" charset="0"/>
              </a:rPr>
              <a:t>To ensure that the volume of the primary winding is equal to the volume of the secondary winding.</a:t>
            </a:r>
          </a:p>
        </p:txBody>
      </p:sp>
      <p:sp>
        <p:nvSpPr>
          <p:cNvPr id="2" name="Slide Number Placeholder 1"/>
          <p:cNvSpPr>
            <a:spLocks noGrp="1"/>
          </p:cNvSpPr>
          <p:nvPr>
            <p:ph type="sldNum" sz="quarter" idx="12"/>
          </p:nvPr>
        </p:nvSpPr>
        <p:spPr/>
        <p:txBody>
          <a:bodyPr/>
          <a:lstStyle/>
          <a:p>
            <a:fld id="{182ECF6F-6585-41D2-9DEC-2BE51DCF1034}" type="slidenum">
              <a:rPr lang="en-US" altLang="en-US" smtClean="0">
                <a:solidFill>
                  <a:srgbClr val="000066"/>
                </a:solidFill>
              </a:rPr>
              <a:pPr/>
              <a:t>37</a:t>
            </a:fld>
            <a:endParaRPr lang="en-US" altLang="en-US">
              <a:solidFill>
                <a:srgbClr val="000066"/>
              </a:solidFill>
            </a:endParaRPr>
          </a:p>
        </p:txBody>
      </p:sp>
    </p:spTree>
    <p:extLst>
      <p:ext uri="{BB962C8B-B14F-4D97-AF65-F5344CB8AC3E}">
        <p14:creationId xmlns:p14="http://schemas.microsoft.com/office/powerpoint/2010/main" val="19074462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940486">
                                            <p:txEl>
                                              <p:pRg st="2" end="2"/>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1000"/>
                                        <p:tgtEl>
                                          <p:spTgt spid="1940486">
                                            <p:txEl>
                                              <p:pRg st="2" end="2"/>
                                            </p:txEl>
                                          </p:spTgt>
                                        </p:tgtEl>
                                        <p:attrNameLst>
                                          <p:attrName>style.fontStyle</p:attrName>
                                        </p:attrNameLst>
                                      </p:cBhvr>
                                      <p:to>
                                        <p:strVal val="normal"/>
                                      </p:to>
                                    </p:set>
                                    <p:set>
                                      <p:cBhvr override="childStyle">
                                        <p:cTn id="9" dur="1000"/>
                                        <p:tgtEl>
                                          <p:spTgt spid="1940486">
                                            <p:txEl>
                                              <p:pRg st="2" end="2"/>
                                            </p:txEl>
                                          </p:spTgt>
                                        </p:tgtEl>
                                        <p:attrNameLst>
                                          <p:attrName>style.fontWeight</p:attrName>
                                        </p:attrNameLst>
                                      </p:cBhvr>
                                      <p:to>
                                        <p:strVal val="bold"/>
                                      </p:to>
                                    </p:set>
                                    <p:set>
                                      <p:cBhvr override="childStyle">
                                        <p:cTn id="10" dur="1000"/>
                                        <p:tgtEl>
                                          <p:spTgt spid="1940486">
                                            <p:txEl>
                                              <p:pRg st="2" end="2"/>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1940486">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AutoShape 1">
            <a:extLst>
              <a:ext uri="{FF2B5EF4-FFF2-40B4-BE49-F238E27FC236}">
                <a16:creationId xmlns:a16="http://schemas.microsoft.com/office/drawing/2014/main" id="{785B6A29-464A-460F-AF5D-B94AADFD8FBA}"/>
              </a:ext>
            </a:extLst>
          </p:cNvPr>
          <p:cNvSpPr>
            <a:spLocks noChangeArrowheads="1"/>
          </p:cNvSpPr>
          <p:nvPr/>
        </p:nvSpPr>
        <p:spPr bwMode="auto">
          <a:xfrm>
            <a:off x="686990" y="255166"/>
            <a:ext cx="7770020" cy="933450"/>
          </a:xfrm>
          <a:custGeom>
            <a:avLst/>
            <a:gdLst>
              <a:gd name="T0" fmla="*/ 8642350 w 8642350"/>
              <a:gd name="T1" fmla="*/ 434182 h 868363"/>
              <a:gd name="T2" fmla="*/ 4321175 w 8642350"/>
              <a:gd name="T3" fmla="*/ 868363 h 868363"/>
              <a:gd name="T4" fmla="*/ 0 w 8642350"/>
              <a:gd name="T5" fmla="*/ 434182 h 868363"/>
              <a:gd name="T6" fmla="*/ 4321175 w 8642350"/>
              <a:gd name="T7" fmla="*/ 0 h 868363"/>
              <a:gd name="T8" fmla="*/ 0 60000 65536"/>
              <a:gd name="T9" fmla="*/ 5898240 60000 65536"/>
              <a:gd name="T10" fmla="*/ 11796480 60000 65536"/>
              <a:gd name="T11" fmla="*/ 17694720 60000 65536"/>
              <a:gd name="T12" fmla="*/ 0 w 8642350"/>
              <a:gd name="T13" fmla="*/ 0 h 868363"/>
              <a:gd name="T14" fmla="*/ 8642350 w 8642350"/>
              <a:gd name="T15" fmla="*/ 868363 h 868363"/>
            </a:gdLst>
            <a:ahLst/>
            <a:cxnLst>
              <a:cxn ang="T8">
                <a:pos x="T0" y="T1"/>
              </a:cxn>
              <a:cxn ang="T9">
                <a:pos x="T2" y="T3"/>
              </a:cxn>
              <a:cxn ang="T10">
                <a:pos x="T4" y="T5"/>
              </a:cxn>
              <a:cxn ang="T11">
                <a:pos x="T6" y="T7"/>
              </a:cxn>
            </a:cxnLst>
            <a:rect l="T12" t="T13" r="T14" b="T15"/>
            <a:pathLst>
              <a:path w="8642350" h="8683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FF0000"/>
                </a:solidFill>
                <a:latin typeface="Rockwell" panose="02060603020205020403" pitchFamily="18" charset="0"/>
                <a:cs typeface="DejaVu Sans" panose="020B0603030804020204" pitchFamily="34" charset="0"/>
              </a:rPr>
              <a:t>G5C03</a:t>
            </a:r>
            <a:r>
              <a:rPr lang="en-US" altLang="en-US" sz="2700" dirty="0">
                <a:solidFill>
                  <a:srgbClr val="FF0000"/>
                </a:solidFill>
                <a:latin typeface="Rockwell" panose="02060603020205020403" pitchFamily="18" charset="0"/>
                <a:cs typeface="DejaVu Sans" panose="020B0603030804020204" pitchFamily="34" charset="0"/>
              </a:rPr>
              <a:t> 	</a:t>
            </a:r>
            <a:r>
              <a:rPr lang="en-US" altLang="en-US" sz="2400" dirty="0">
                <a:solidFill>
                  <a:srgbClr val="FF0000"/>
                </a:solidFill>
                <a:latin typeface="Rockwell" panose="02060603020205020403" pitchFamily="18" charset="0"/>
                <a:cs typeface="DejaVu Sans" panose="020B0603030804020204" pitchFamily="34" charset="0"/>
              </a:rPr>
              <a:t>What is the total resistance of a 10 ohm, 			a 20 ohm, and a 50 ohm resistor in parallel?</a:t>
            </a:r>
          </a:p>
        </p:txBody>
      </p:sp>
      <p:sp>
        <p:nvSpPr>
          <p:cNvPr id="43010" name="AutoShape 2">
            <a:extLst>
              <a:ext uri="{FF2B5EF4-FFF2-40B4-BE49-F238E27FC236}">
                <a16:creationId xmlns:a16="http://schemas.microsoft.com/office/drawing/2014/main" id="{EDB975D8-5EE6-480E-84AC-BB0BACD28A0A}"/>
              </a:ext>
            </a:extLst>
          </p:cNvPr>
          <p:cNvSpPr>
            <a:spLocks noChangeArrowheads="1"/>
          </p:cNvSpPr>
          <p:nvPr/>
        </p:nvSpPr>
        <p:spPr bwMode="auto">
          <a:xfrm>
            <a:off x="3674268" y="1591866"/>
            <a:ext cx="1795463" cy="2737247"/>
          </a:xfrm>
          <a:custGeom>
            <a:avLst/>
            <a:gdLst>
              <a:gd name="T0" fmla="*/ 5991225 w 5991225"/>
              <a:gd name="T1" fmla="*/ 1824831 h 3649662"/>
              <a:gd name="T2" fmla="*/ 2995613 w 5991225"/>
              <a:gd name="T3" fmla="*/ 3649662 h 3649662"/>
              <a:gd name="T4" fmla="*/ 0 w 5991225"/>
              <a:gd name="T5" fmla="*/ 1824831 h 3649662"/>
              <a:gd name="T6" fmla="*/ 2995613 w 5991225"/>
              <a:gd name="T7" fmla="*/ 0 h 3649662"/>
              <a:gd name="T8" fmla="*/ 0 60000 65536"/>
              <a:gd name="T9" fmla="*/ 5898240 60000 65536"/>
              <a:gd name="T10" fmla="*/ 11796480 60000 65536"/>
              <a:gd name="T11" fmla="*/ 17694720 60000 65536"/>
              <a:gd name="T12" fmla="*/ 0 w 5991225"/>
              <a:gd name="T13" fmla="*/ 0 h 3649662"/>
              <a:gd name="T14" fmla="*/ 5991225 w 5991225"/>
              <a:gd name="T15" fmla="*/ 3649662 h 3649662"/>
            </a:gdLst>
            <a:ahLst/>
            <a:cxnLst>
              <a:cxn ang="T8">
                <a:pos x="T0" y="T1"/>
              </a:cxn>
              <a:cxn ang="T9">
                <a:pos x="T2" y="T3"/>
              </a:cxn>
              <a:cxn ang="T10">
                <a:pos x="T4" y="T5"/>
              </a:cxn>
              <a:cxn ang="T11">
                <a:pos x="T6" y="T7"/>
              </a:cxn>
            </a:cxnLst>
            <a:rect l="T12" t="T13" r="T14" b="T15"/>
            <a:pathLst>
              <a:path w="5991225" h="3649662">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5.9 ohms.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0.17 ohms.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10000 ohms.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80 ohms.</a:t>
            </a:r>
            <a:br>
              <a:rPr lang="en-US" altLang="en-US" sz="1350" dirty="0">
                <a:solidFill>
                  <a:srgbClr val="000000"/>
                </a:solidFill>
                <a:latin typeface="Arial" panose="020B0604020202020204" pitchFamily="34" charset="0"/>
                <a:cs typeface="DejaVu Sans" panose="020B0603030804020204" pitchFamily="34" charset="0"/>
              </a:rPr>
            </a:br>
            <a:r>
              <a:rPr lang="en-US" altLang="en-US" dirty="0">
                <a:solidFill>
                  <a:srgbClr val="000066"/>
                </a:solidFill>
                <a:latin typeface="Rockwell" panose="02060603020205020403" pitchFamily="18" charset="0"/>
                <a:cs typeface="DejaVu Sans" panose="020B0603030804020204" pitchFamily="34" charset="0"/>
              </a:rPr>
              <a:t> </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38</a:t>
            </a:fld>
            <a:endParaRPr lang="en-US"/>
          </a:p>
        </p:txBody>
      </p:sp>
    </p:spTree>
    <p:extLst>
      <p:ext uri="{BB962C8B-B14F-4D97-AF65-F5344CB8AC3E}">
        <p14:creationId xmlns:p14="http://schemas.microsoft.com/office/powerpoint/2010/main" val="2551831261"/>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43010">
                                            <p:txEl>
                                              <p:pRg st="0" end="0"/>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43010">
                                            <p:txEl>
                                              <p:pRg st="0" end="0"/>
                                            </p:txEl>
                                          </p:spTgt>
                                        </p:tgtEl>
                                        <p:attrNameLst>
                                          <p:attrName>style.fontStyle</p:attrName>
                                        </p:attrNameLst>
                                      </p:cBhvr>
                                      <p:to>
                                        <p:strVal val="normal"/>
                                      </p:to>
                                    </p:set>
                                    <p:set>
                                      <p:cBhvr additive="repl">
                                        <p:cTn id="9" dur="1000"/>
                                        <p:tgtEl>
                                          <p:spTgt spid="43010">
                                            <p:txEl>
                                              <p:pRg st="0" end="0"/>
                                            </p:txEl>
                                          </p:spTgt>
                                        </p:tgtEl>
                                        <p:attrNameLst>
                                          <p:attrName>style.fontWeight</p:attrName>
                                        </p:attrNameLst>
                                      </p:cBhvr>
                                      <p:to>
                                        <p:strVal val="bold"/>
                                      </p:to>
                                    </p:set>
                                    <p:set>
                                      <p:cBhvr additive="repl">
                                        <p:cTn id="10" dur="1000"/>
                                        <p:tgtEl>
                                          <p:spTgt spid="43010">
                                            <p:txEl>
                                              <p:pRg st="0" end="0"/>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43010">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AutoShape 1">
            <a:extLst>
              <a:ext uri="{FF2B5EF4-FFF2-40B4-BE49-F238E27FC236}">
                <a16:creationId xmlns:a16="http://schemas.microsoft.com/office/drawing/2014/main" id="{785B6A29-464A-460F-AF5D-B94AADFD8FBA}"/>
              </a:ext>
            </a:extLst>
          </p:cNvPr>
          <p:cNvSpPr>
            <a:spLocks noChangeArrowheads="1"/>
          </p:cNvSpPr>
          <p:nvPr/>
        </p:nvSpPr>
        <p:spPr bwMode="auto">
          <a:xfrm>
            <a:off x="686989" y="266492"/>
            <a:ext cx="7770020" cy="933450"/>
          </a:xfrm>
          <a:custGeom>
            <a:avLst/>
            <a:gdLst>
              <a:gd name="T0" fmla="*/ 8642350 w 8642350"/>
              <a:gd name="T1" fmla="*/ 434182 h 868363"/>
              <a:gd name="T2" fmla="*/ 4321175 w 8642350"/>
              <a:gd name="T3" fmla="*/ 868363 h 868363"/>
              <a:gd name="T4" fmla="*/ 0 w 8642350"/>
              <a:gd name="T5" fmla="*/ 434182 h 868363"/>
              <a:gd name="T6" fmla="*/ 4321175 w 8642350"/>
              <a:gd name="T7" fmla="*/ 0 h 868363"/>
              <a:gd name="T8" fmla="*/ 0 60000 65536"/>
              <a:gd name="T9" fmla="*/ 5898240 60000 65536"/>
              <a:gd name="T10" fmla="*/ 11796480 60000 65536"/>
              <a:gd name="T11" fmla="*/ 17694720 60000 65536"/>
              <a:gd name="T12" fmla="*/ 0 w 8642350"/>
              <a:gd name="T13" fmla="*/ 0 h 868363"/>
              <a:gd name="T14" fmla="*/ 8642350 w 8642350"/>
              <a:gd name="T15" fmla="*/ 868363 h 868363"/>
            </a:gdLst>
            <a:ahLst/>
            <a:cxnLst>
              <a:cxn ang="T8">
                <a:pos x="T0" y="T1"/>
              </a:cxn>
              <a:cxn ang="T9">
                <a:pos x="T2" y="T3"/>
              </a:cxn>
              <a:cxn ang="T10">
                <a:pos x="T4" y="T5"/>
              </a:cxn>
              <a:cxn ang="T11">
                <a:pos x="T6" y="T7"/>
              </a:cxn>
            </a:cxnLst>
            <a:rect l="T12" t="T13" r="T14" b="T15"/>
            <a:pathLst>
              <a:path w="8642350" h="8683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FF0000"/>
                </a:solidFill>
                <a:latin typeface="Rockwell" panose="02060603020205020403" pitchFamily="18" charset="0"/>
                <a:cs typeface="DejaVu Sans" panose="020B0603030804020204" pitchFamily="34" charset="0"/>
              </a:rPr>
              <a:t>G5C04 </a:t>
            </a:r>
            <a:r>
              <a:rPr lang="en-US" altLang="en-US" sz="2200" dirty="0">
                <a:solidFill>
                  <a:srgbClr val="FF0000"/>
                </a:solidFill>
                <a:latin typeface="Rockwell" panose="02060603020205020403" pitchFamily="18" charset="0"/>
                <a:cs typeface="DejaVu Sans" panose="020B0603030804020204" pitchFamily="34" charset="0"/>
              </a:rPr>
              <a:t>What is the approximate total resistance of a 100- and a 200-ohm resistor in parallel? 	</a:t>
            </a:r>
          </a:p>
        </p:txBody>
      </p:sp>
      <p:sp>
        <p:nvSpPr>
          <p:cNvPr id="43010" name="AutoShape 2">
            <a:extLst>
              <a:ext uri="{FF2B5EF4-FFF2-40B4-BE49-F238E27FC236}">
                <a16:creationId xmlns:a16="http://schemas.microsoft.com/office/drawing/2014/main" id="{EDB975D8-5EE6-480E-84AC-BB0BACD28A0A}"/>
              </a:ext>
            </a:extLst>
          </p:cNvPr>
          <p:cNvSpPr>
            <a:spLocks noChangeArrowheads="1"/>
          </p:cNvSpPr>
          <p:nvPr/>
        </p:nvSpPr>
        <p:spPr bwMode="auto">
          <a:xfrm>
            <a:off x="3674268" y="1591866"/>
            <a:ext cx="1795463" cy="2737247"/>
          </a:xfrm>
          <a:custGeom>
            <a:avLst/>
            <a:gdLst>
              <a:gd name="T0" fmla="*/ 5991225 w 5991225"/>
              <a:gd name="T1" fmla="*/ 1824831 h 3649662"/>
              <a:gd name="T2" fmla="*/ 2995613 w 5991225"/>
              <a:gd name="T3" fmla="*/ 3649662 h 3649662"/>
              <a:gd name="T4" fmla="*/ 0 w 5991225"/>
              <a:gd name="T5" fmla="*/ 1824831 h 3649662"/>
              <a:gd name="T6" fmla="*/ 2995613 w 5991225"/>
              <a:gd name="T7" fmla="*/ 0 h 3649662"/>
              <a:gd name="T8" fmla="*/ 0 60000 65536"/>
              <a:gd name="T9" fmla="*/ 5898240 60000 65536"/>
              <a:gd name="T10" fmla="*/ 11796480 60000 65536"/>
              <a:gd name="T11" fmla="*/ 17694720 60000 65536"/>
              <a:gd name="T12" fmla="*/ 0 w 5991225"/>
              <a:gd name="T13" fmla="*/ 0 h 3649662"/>
              <a:gd name="T14" fmla="*/ 5991225 w 5991225"/>
              <a:gd name="T15" fmla="*/ 3649662 h 3649662"/>
            </a:gdLst>
            <a:ahLst/>
            <a:cxnLst>
              <a:cxn ang="T8">
                <a:pos x="T0" y="T1"/>
              </a:cxn>
              <a:cxn ang="T9">
                <a:pos x="T2" y="T3"/>
              </a:cxn>
              <a:cxn ang="T10">
                <a:pos x="T4" y="T5"/>
              </a:cxn>
              <a:cxn ang="T11">
                <a:pos x="T6" y="T7"/>
              </a:cxn>
            </a:cxnLst>
            <a:rect l="T12" t="T13" r="T14" b="T15"/>
            <a:pathLst>
              <a:path w="5991225" h="3649662">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300 ohms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150 ohms.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75 ohms.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67 ohms.</a:t>
            </a:r>
            <a:br>
              <a:rPr lang="en-US" altLang="en-US" sz="1350" dirty="0">
                <a:solidFill>
                  <a:srgbClr val="000000"/>
                </a:solidFill>
                <a:latin typeface="Arial" panose="020B0604020202020204" pitchFamily="34" charset="0"/>
                <a:cs typeface="DejaVu Sans" panose="020B0603030804020204" pitchFamily="34" charset="0"/>
              </a:rPr>
            </a:br>
            <a:r>
              <a:rPr lang="en-US" altLang="en-US" dirty="0">
                <a:solidFill>
                  <a:srgbClr val="000066"/>
                </a:solidFill>
                <a:latin typeface="Rockwell" panose="02060603020205020403" pitchFamily="18" charset="0"/>
                <a:cs typeface="DejaVu Sans" panose="020B0603030804020204" pitchFamily="34" charset="0"/>
              </a:rPr>
              <a:t> </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39</a:t>
            </a:fld>
            <a:endParaRPr lang="en-US"/>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1">
            <a:extLst>
              <a:ext uri="{FF2B5EF4-FFF2-40B4-BE49-F238E27FC236}">
                <a16:creationId xmlns:a16="http://schemas.microsoft.com/office/drawing/2014/main" id="{FE773DB7-7366-4DBF-B8CA-A2D727CF017C}"/>
              </a:ext>
            </a:extLst>
          </p:cNvPr>
          <p:cNvSpPr>
            <a:spLocks noChangeArrowheads="1"/>
          </p:cNvSpPr>
          <p:nvPr/>
        </p:nvSpPr>
        <p:spPr bwMode="auto">
          <a:xfrm>
            <a:off x="6057900" y="4683919"/>
            <a:ext cx="1600200" cy="357188"/>
          </a:xfrm>
          <a:custGeom>
            <a:avLst/>
            <a:gdLst>
              <a:gd name="T0" fmla="*/ 2133600 w 2133600"/>
              <a:gd name="T1" fmla="*/ 238125 h 476250"/>
              <a:gd name="T2" fmla="*/ 1066800 w 2133600"/>
              <a:gd name="T3" fmla="*/ 476250 h 476250"/>
              <a:gd name="T4" fmla="*/ 0 w 2133600"/>
              <a:gd name="T5" fmla="*/ 238125 h 476250"/>
              <a:gd name="T6" fmla="*/ 1066800 w 2133600"/>
              <a:gd name="T7" fmla="*/ 0 h 476250"/>
              <a:gd name="T8" fmla="*/ 0 60000 65536"/>
              <a:gd name="T9" fmla="*/ 5898240 60000 65536"/>
              <a:gd name="T10" fmla="*/ 11796480 60000 65536"/>
              <a:gd name="T11" fmla="*/ 17694720 60000 65536"/>
              <a:gd name="T12" fmla="*/ 0 w 2133600"/>
              <a:gd name="T13" fmla="*/ 0 h 476250"/>
              <a:gd name="T14" fmla="*/ 2133600 w 2133600"/>
              <a:gd name="T15" fmla="*/ 476250 h 476250"/>
            </a:gdLst>
            <a:ahLst/>
            <a:cxnLst>
              <a:cxn ang="T8">
                <a:pos x="T0" y="T1"/>
              </a:cxn>
              <a:cxn ang="T9">
                <a:pos x="T2" y="T3"/>
              </a:cxn>
              <a:cxn ang="T10">
                <a:pos x="T4" y="T5"/>
              </a:cxn>
              <a:cxn ang="T11">
                <a:pos x="T6" y="T7"/>
              </a:cxn>
            </a:cxnLst>
            <a:rect l="T12" t="T13" r="T14" b="T15"/>
            <a:pathLst>
              <a:path w="2133600" h="476250">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lstStyle>
            <a:lvl1pPr>
              <a:tabLst>
                <a:tab pos="457200" algn="l"/>
                <a:tab pos="914400" algn="l"/>
                <a:tab pos="1371600" algn="l"/>
                <a:tab pos="1828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9pPr>
          </a:lstStyle>
          <a:p>
            <a:pPr algn="r" eaLnBrk="1" hangingPunct="1">
              <a:buClr>
                <a:srgbClr val="000000"/>
              </a:buClr>
              <a:buSzPct val="100000"/>
              <a:buFont typeface="Times New Roman" panose="02020603050405020304" pitchFamily="18" charset="0"/>
              <a:buNone/>
            </a:pPr>
            <a:fld id="{CB9CE41F-6EC9-4816-B298-98904CAB7EFA}" type="slidenum">
              <a:rPr lang="en-US" altLang="en-US" sz="1050">
                <a:solidFill>
                  <a:srgbClr val="000066"/>
                </a:solidFill>
                <a:latin typeface="Times New Roman" panose="02020603050405020304" pitchFamily="18" charset="0"/>
                <a:cs typeface="DejaVu Sans" panose="020B0603030804020204" pitchFamily="34" charset="0"/>
              </a:rPr>
              <a:pPr algn="r" eaLnBrk="1" hangingPunct="1">
                <a:buClr>
                  <a:srgbClr val="000000"/>
                </a:buClr>
                <a:buSzPct val="100000"/>
                <a:buFont typeface="Times New Roman" panose="02020603050405020304" pitchFamily="18" charset="0"/>
                <a:buNone/>
              </a:pPr>
              <a:t>4</a:t>
            </a:fld>
            <a:endParaRPr lang="en-US" altLang="en-US" sz="1050">
              <a:solidFill>
                <a:srgbClr val="000066"/>
              </a:solidFill>
              <a:latin typeface="Times New Roman" panose="02020603050405020304" pitchFamily="18" charset="0"/>
              <a:cs typeface="DejaVu Sans" panose="020B0603030804020204" pitchFamily="34" charset="0"/>
            </a:endParaRPr>
          </a:p>
        </p:txBody>
      </p:sp>
      <p:sp>
        <p:nvSpPr>
          <p:cNvPr id="7171" name="AutoShape 2">
            <a:extLst>
              <a:ext uri="{FF2B5EF4-FFF2-40B4-BE49-F238E27FC236}">
                <a16:creationId xmlns:a16="http://schemas.microsoft.com/office/drawing/2014/main" id="{44C37045-1833-4482-9BCE-AA480A3A1549}"/>
              </a:ext>
            </a:extLst>
          </p:cNvPr>
          <p:cNvSpPr>
            <a:spLocks noChangeArrowheads="1"/>
          </p:cNvSpPr>
          <p:nvPr/>
        </p:nvSpPr>
        <p:spPr bwMode="auto">
          <a:xfrm>
            <a:off x="1316831" y="102394"/>
            <a:ext cx="6481763" cy="902494"/>
          </a:xfrm>
          <a:custGeom>
            <a:avLst/>
            <a:gdLst>
              <a:gd name="T0" fmla="*/ 8642350 w 8642350"/>
              <a:gd name="T1" fmla="*/ 434181 h 868362"/>
              <a:gd name="T2" fmla="*/ 4321175 w 8642350"/>
              <a:gd name="T3" fmla="*/ 868362 h 868362"/>
              <a:gd name="T4" fmla="*/ 0 w 8642350"/>
              <a:gd name="T5" fmla="*/ 434181 h 868362"/>
              <a:gd name="T6" fmla="*/ 4321175 w 8642350"/>
              <a:gd name="T7" fmla="*/ 0 h 868362"/>
              <a:gd name="T8" fmla="*/ 0 60000 65536"/>
              <a:gd name="T9" fmla="*/ 5898240 60000 65536"/>
              <a:gd name="T10" fmla="*/ 11796480 60000 65536"/>
              <a:gd name="T11" fmla="*/ 17694720 60000 65536"/>
              <a:gd name="T12" fmla="*/ 0 w 8642350"/>
              <a:gd name="T13" fmla="*/ 0 h 868362"/>
              <a:gd name="T14" fmla="*/ 8642350 w 8642350"/>
              <a:gd name="T15" fmla="*/ 868362 h 868362"/>
            </a:gdLst>
            <a:ahLst/>
            <a:cxnLst>
              <a:cxn ang="T8">
                <a:pos x="T0" y="T1"/>
              </a:cxn>
              <a:cxn ang="T9">
                <a:pos x="T2" y="T3"/>
              </a:cxn>
              <a:cxn ang="T10">
                <a:pos x="T4" y="T5"/>
              </a:cxn>
              <a:cxn ang="T11">
                <a:pos x="T6" y="T7"/>
              </a:cxn>
            </a:cxnLst>
            <a:rect l="T12" t="T13" r="T14" b="T15"/>
            <a:pathLst>
              <a:path w="8642350" h="868362">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gn="ctr" eaLnBrk="1" hangingPunct="1">
              <a:buClr>
                <a:srgbClr val="000000"/>
              </a:buClr>
              <a:buSzPct val="100000"/>
              <a:buFont typeface="Times New Roman" panose="02020603050405020304" pitchFamily="18" charset="0"/>
              <a:buNone/>
            </a:pPr>
            <a:r>
              <a:rPr lang="en-US" altLang="en-US" sz="2800" dirty="0">
                <a:solidFill>
                  <a:srgbClr val="FF0000"/>
                </a:solidFill>
                <a:latin typeface="Rockwell" panose="02060603020205020403" pitchFamily="18" charset="0"/>
                <a:cs typeface="DejaVu Sans" panose="020B0603030804020204" pitchFamily="34" charset="0"/>
              </a:rPr>
              <a:t>Amateur Radio General Class</a:t>
            </a:r>
            <a:br>
              <a:rPr lang="en-US" altLang="en-US" sz="1400" dirty="0">
                <a:solidFill>
                  <a:srgbClr val="000000"/>
                </a:solidFill>
                <a:latin typeface="Arial" panose="020B0604020202020204" pitchFamily="34" charset="0"/>
                <a:cs typeface="DejaVu Sans" panose="020B0603030804020204" pitchFamily="34" charset="0"/>
              </a:rPr>
            </a:br>
            <a:r>
              <a:rPr lang="en-US" altLang="en-US" sz="2800" dirty="0">
                <a:solidFill>
                  <a:srgbClr val="FF0000"/>
                </a:solidFill>
                <a:latin typeface="Rockwell" panose="02060603020205020403" pitchFamily="18" charset="0"/>
                <a:cs typeface="DejaVu Sans" panose="020B0603030804020204" pitchFamily="34" charset="0"/>
              </a:rPr>
              <a:t>Element 3 Course Presentation</a:t>
            </a:r>
            <a:endParaRPr lang="en-US" altLang="en-US" sz="2700" dirty="0">
              <a:solidFill>
                <a:srgbClr val="FFFFFF"/>
              </a:solidFill>
              <a:latin typeface="Rockwell" panose="02060603020205020403" pitchFamily="18" charset="0"/>
              <a:cs typeface="DejaVu Sans" panose="020B0603030804020204" pitchFamily="34" charset="0"/>
            </a:endParaRPr>
          </a:p>
        </p:txBody>
      </p:sp>
      <p:sp>
        <p:nvSpPr>
          <p:cNvPr id="5123" name="AutoShape 3">
            <a:extLst>
              <a:ext uri="{FF2B5EF4-FFF2-40B4-BE49-F238E27FC236}">
                <a16:creationId xmlns:a16="http://schemas.microsoft.com/office/drawing/2014/main" id="{A66AA8AC-A57D-4DBC-A207-D05A0497EA39}"/>
              </a:ext>
            </a:extLst>
          </p:cNvPr>
          <p:cNvSpPr>
            <a:spLocks noChangeArrowheads="1"/>
          </p:cNvSpPr>
          <p:nvPr/>
        </p:nvSpPr>
        <p:spPr bwMode="auto">
          <a:xfrm>
            <a:off x="2124075" y="1131094"/>
            <a:ext cx="5083969" cy="3340894"/>
          </a:xfrm>
          <a:custGeom>
            <a:avLst/>
            <a:gdLst>
              <a:gd name="G0" fmla="+- 18829 0 0"/>
              <a:gd name="G1" fmla="+- 12374 0 0"/>
            </a:gdLst>
            <a:ahLst/>
            <a:cxnLst>
              <a:cxn ang="0">
                <a:pos x="r" y="vc"/>
              </a:cxn>
              <a:cxn ang="5400000">
                <a:pos x="hc" y="b"/>
              </a:cxn>
              <a:cxn ang="10800000">
                <a:pos x="l" y="vc"/>
              </a:cxn>
              <a:cxn ang="16200000">
                <a:pos x="hc" y="t"/>
              </a:cxn>
            </a:cxnLst>
            <a:rect l="0" t="0" r="0" b="0"/>
            <a:pathLst>
              <a:path>
                <a:moveTo>
                  <a:pt x="0" y="0"/>
                </a:moveTo>
                <a:lnTo>
                  <a:pt x="21600" y="0"/>
                </a:lnTo>
                <a:lnTo>
                  <a:pt x="21600" y="21600"/>
                </a:lnTo>
                <a:lnTo>
                  <a:pt x="0" y="21600"/>
                </a:lnTo>
                <a:lnTo>
                  <a:pt x="0" y="0"/>
                </a:lnTo>
                <a:close/>
              </a:path>
            </a:pathLst>
          </a:custGeom>
          <a:noFill/>
          <a:ln>
            <a:noFill/>
          </a:ln>
          <a:effectLst/>
        </p:spPr>
        <p:txBody>
          <a:bodyPr lIns="67500" tIns="33750" rIns="67500" bIns="33750"/>
          <a:lstStyle>
            <a:lvl1pPr marL="338138" indent="-3381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1pPr>
            <a:lvl2pPr marL="738188" indent="-28098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9pPr>
          </a:lstStyle>
          <a:p>
            <a:pPr>
              <a:lnSpc>
                <a:spcPct val="90000"/>
              </a:lnSpc>
              <a:spcBef>
                <a:spcPts val="188"/>
              </a:spcBef>
              <a:buClr>
                <a:srgbClr val="FF0000"/>
              </a:buClr>
              <a:buSzPct val="100000"/>
              <a:buFont typeface="Wingdings" panose="05000000000000000000" pitchFamily="2" charset="2"/>
              <a:buChar char=""/>
              <a:defRPr/>
            </a:pPr>
            <a:r>
              <a:rPr lang="en-US" altLang="en-US" sz="2100" b="1" dirty="0">
                <a:solidFill>
                  <a:srgbClr val="000066"/>
                </a:solidFill>
                <a:latin typeface="Rockwell" panose="02060603020205020403" pitchFamily="18" charset="0"/>
              </a:rPr>
              <a:t>ELEMENT 3 SUB-ELEMENTS</a:t>
            </a:r>
            <a:r>
              <a:rPr lang="en-US" altLang="en-US" sz="1500" b="1" dirty="0">
                <a:solidFill>
                  <a:srgbClr val="000066"/>
                </a:solidFill>
                <a:latin typeface="Rockwell" panose="02060603020205020403" pitchFamily="18" charset="0"/>
              </a:rPr>
              <a:t> </a:t>
            </a:r>
            <a:r>
              <a:rPr lang="en-US" altLang="en-US" sz="750" b="1" dirty="0">
                <a:solidFill>
                  <a:srgbClr val="000066"/>
                </a:solidFill>
                <a:latin typeface="Rockwell" panose="02060603020205020403" pitchFamily="18" charset="0"/>
              </a:rPr>
              <a:t>(Groupings)</a:t>
            </a:r>
          </a:p>
          <a:p>
            <a:pPr marL="255985">
              <a:lnSpc>
                <a:spcPct val="90000"/>
              </a:lnSpc>
              <a:spcBef>
                <a:spcPts val="131"/>
              </a:spcBef>
              <a:defRPr/>
            </a:pPr>
            <a:endParaRPr lang="en-US" altLang="en-US" sz="750" dirty="0">
              <a:solidFill>
                <a:srgbClr val="000066"/>
              </a:solidFill>
              <a:latin typeface="Verdana" panose="020B0604030504040204" pitchFamily="34" charset="0"/>
            </a:endParaRPr>
          </a:p>
          <a:p>
            <a:pPr marL="255985">
              <a:lnSpc>
                <a:spcPct val="90000"/>
              </a:lnSpc>
              <a:spcBef>
                <a:spcPts val="225"/>
              </a:spcBef>
              <a:defRPr/>
            </a:pPr>
            <a:endParaRPr lang="en-US" altLang="en-US" sz="750" dirty="0">
              <a:solidFill>
                <a:srgbClr val="000066"/>
              </a:solidFill>
              <a:latin typeface="Verdana" panose="020B0604030504040204" pitchFamily="34" charset="0"/>
            </a:endParaRPr>
          </a:p>
          <a:p>
            <a:pPr lvl="1">
              <a:lnSpc>
                <a:spcPct val="90000"/>
              </a:lnSpc>
              <a:spcBef>
                <a:spcPts val="450"/>
              </a:spcBef>
              <a:buClr>
                <a:srgbClr val="FF1515"/>
              </a:buClr>
              <a:buSzPct val="100000"/>
              <a:buFont typeface="Rockwell" panose="02060603020205020403" pitchFamily="18" charset="0"/>
              <a:buChar char="•"/>
              <a:defRPr/>
            </a:pPr>
            <a:r>
              <a:rPr lang="en-US" altLang="en-US" sz="1500" b="1" dirty="0">
                <a:solidFill>
                  <a:srgbClr val="000066"/>
                </a:solidFill>
                <a:latin typeface="Rockwell" panose="02060603020205020403" pitchFamily="18" charset="0"/>
              </a:rPr>
              <a:t>1 - </a:t>
            </a:r>
            <a:r>
              <a:rPr lang="en-US" altLang="en-US" b="1" dirty="0">
                <a:solidFill>
                  <a:srgbClr val="000066"/>
                </a:solidFill>
                <a:latin typeface="Rockwell" panose="02060603020205020403" pitchFamily="18" charset="0"/>
              </a:rPr>
              <a:t>Your Passing CSCE</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2 - Your New General Bands</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3 - FCC Rules</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4 - Be a VE</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5 - Voice Operations</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6 - CW Lives</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7 - Digital Operating</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8 - In An Emergency</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9 - Skywave Excitement</a:t>
            </a:r>
          </a:p>
          <a:p>
            <a:pPr marL="557213" indent="-210741">
              <a:lnSpc>
                <a:spcPct val="90000"/>
              </a:lnSpc>
              <a:spcBef>
                <a:spcPts val="450"/>
              </a:spcBef>
              <a:defRPr/>
            </a:pPr>
            <a:endParaRPr lang="en-US" altLang="en-US" dirty="0">
              <a:solidFill>
                <a:srgbClr val="000066"/>
              </a:solidFill>
              <a:latin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4</a:t>
            </a:fld>
            <a:endParaRPr lang="en-US"/>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AutoShape 1">
            <a:extLst>
              <a:ext uri="{FF2B5EF4-FFF2-40B4-BE49-F238E27FC236}">
                <a16:creationId xmlns:a16="http://schemas.microsoft.com/office/drawing/2014/main" id="{2DD11AAB-24D0-4BA1-B30D-69EA7E543891}"/>
              </a:ext>
            </a:extLst>
          </p:cNvPr>
          <p:cNvSpPr>
            <a:spLocks noChangeArrowheads="1"/>
          </p:cNvSpPr>
          <p:nvPr/>
        </p:nvSpPr>
        <p:spPr bwMode="auto">
          <a:xfrm>
            <a:off x="800100" y="224686"/>
            <a:ext cx="7543800" cy="1028700"/>
          </a:xfrm>
          <a:custGeom>
            <a:avLst/>
            <a:gdLst>
              <a:gd name="T0" fmla="*/ 9144000 w 9144000"/>
              <a:gd name="T1" fmla="*/ 434182 h 868363"/>
              <a:gd name="T2" fmla="*/ 4572000 w 9144000"/>
              <a:gd name="T3" fmla="*/ 868363 h 868363"/>
              <a:gd name="T4" fmla="*/ 0 w 9144000"/>
              <a:gd name="T5" fmla="*/ 434182 h 868363"/>
              <a:gd name="T6" fmla="*/ 4572000 w 9144000"/>
              <a:gd name="T7" fmla="*/ 0 h 868363"/>
              <a:gd name="T8" fmla="*/ 0 60000 65536"/>
              <a:gd name="T9" fmla="*/ 5898240 60000 65536"/>
              <a:gd name="T10" fmla="*/ 11796480 60000 65536"/>
              <a:gd name="T11" fmla="*/ 17694720 60000 65536"/>
              <a:gd name="T12" fmla="*/ 0 w 9144000"/>
              <a:gd name="T13" fmla="*/ 0 h 868363"/>
              <a:gd name="T14" fmla="*/ 9144000 w 9144000"/>
              <a:gd name="T15" fmla="*/ 868363 h 868363"/>
            </a:gdLst>
            <a:ahLst/>
            <a:cxnLst>
              <a:cxn ang="T8">
                <a:pos x="T0" y="T1"/>
              </a:cxn>
              <a:cxn ang="T9">
                <a:pos x="T2" y="T3"/>
              </a:cxn>
              <a:cxn ang="T10">
                <a:pos x="T4" y="T5"/>
              </a:cxn>
              <a:cxn ang="T11">
                <a:pos x="T6" y="T7"/>
              </a:cxn>
            </a:cxnLst>
            <a:rect l="T12" t="T13" r="T14" b="T15"/>
            <a:pathLst>
              <a:path w="9144000" h="8683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eaLnBrk="1" hangingPunct="1">
              <a:buClr>
                <a:srgbClr val="000000"/>
              </a:buClr>
              <a:buSzPct val="100000"/>
            </a:pPr>
            <a:r>
              <a:rPr lang="en-US" altLang="en-US" sz="2700" dirty="0">
                <a:solidFill>
                  <a:srgbClr val="FF0000"/>
                </a:solidFill>
                <a:latin typeface="Rockwell" panose="02060603020205020403" pitchFamily="18" charset="0"/>
                <a:cs typeface="DejaVu Sans" panose="020B0603030804020204" pitchFamily="34" charset="0"/>
              </a:rPr>
              <a:t>G5C08 	</a:t>
            </a:r>
            <a:r>
              <a:rPr lang="en-US" altLang="en-US" sz="2100" dirty="0">
                <a:solidFill>
                  <a:srgbClr val="FF0000"/>
                </a:solidFill>
                <a:latin typeface="Rockwell" panose="02060603020205020403" pitchFamily="18" charset="0"/>
                <a:cs typeface="DejaVu Sans" panose="020B0603030804020204" pitchFamily="34" charset="0"/>
              </a:rPr>
              <a:t>What is the equivalent capacitance of two 5.0 			</a:t>
            </a:r>
            <a:r>
              <a:rPr lang="en-US" altLang="en-US" sz="2100" dirty="0" err="1">
                <a:solidFill>
                  <a:srgbClr val="FF0000"/>
                </a:solidFill>
                <a:latin typeface="Rockwell" panose="02060603020205020403" pitchFamily="18" charset="0"/>
                <a:cs typeface="DejaVu Sans" panose="020B0603030804020204" pitchFamily="34" charset="0"/>
              </a:rPr>
              <a:t>nanofarad</a:t>
            </a:r>
            <a:r>
              <a:rPr lang="en-US" altLang="en-US" sz="2100" dirty="0">
                <a:solidFill>
                  <a:srgbClr val="FF0000"/>
                </a:solidFill>
                <a:latin typeface="Rockwell" panose="02060603020205020403" pitchFamily="18" charset="0"/>
                <a:cs typeface="DejaVu Sans" panose="020B0603030804020204" pitchFamily="34" charset="0"/>
              </a:rPr>
              <a:t> capacitors and one 750 picofarad 				</a:t>
            </a:r>
            <a:r>
              <a:rPr lang="en-US" altLang="en-US" sz="2100" dirty="0">
                <a:solidFill>
                  <a:srgbClr val="FFFFFF"/>
                </a:solidFill>
                <a:latin typeface="Rockwell" panose="02060603020205020403" pitchFamily="18" charset="0"/>
                <a:cs typeface="DejaVu Sans" panose="020B0603030804020204" pitchFamily="34" charset="0"/>
              </a:rPr>
              <a:t>		capacitor connected in parallel?</a:t>
            </a:r>
            <a:endParaRPr lang="en-US" altLang="en-US" dirty="0">
              <a:solidFill>
                <a:srgbClr val="FFFFFF"/>
              </a:solidFill>
              <a:latin typeface="Rockwell" panose="02060603020205020403" pitchFamily="18" charset="0"/>
              <a:cs typeface="DejaVu Sans" panose="020B0603030804020204" pitchFamily="34" charset="0"/>
            </a:endParaRPr>
          </a:p>
          <a:p>
            <a:pPr eaLnBrk="1" hangingPunct="1">
              <a:buClr>
                <a:srgbClr val="000000"/>
              </a:buClr>
              <a:buSzPct val="100000"/>
              <a:buFont typeface="Times New Roman" panose="02020603050405020304" pitchFamily="18" charset="0"/>
              <a:buNone/>
            </a:pPr>
            <a:endParaRPr lang="en-US" altLang="en-US" dirty="0">
              <a:solidFill>
                <a:srgbClr val="FFFFFF"/>
              </a:solidFill>
              <a:latin typeface="Rockwell" panose="02060603020205020403" pitchFamily="18" charset="0"/>
              <a:cs typeface="DejaVu Sans" panose="020B0603030804020204" pitchFamily="34" charset="0"/>
            </a:endParaRPr>
          </a:p>
        </p:txBody>
      </p:sp>
      <p:sp>
        <p:nvSpPr>
          <p:cNvPr id="49154" name="AutoShape 2">
            <a:extLst>
              <a:ext uri="{FF2B5EF4-FFF2-40B4-BE49-F238E27FC236}">
                <a16:creationId xmlns:a16="http://schemas.microsoft.com/office/drawing/2014/main" id="{53283947-CFD2-4922-BC6E-BAA029190E82}"/>
              </a:ext>
            </a:extLst>
          </p:cNvPr>
          <p:cNvSpPr>
            <a:spLocks noChangeArrowheads="1"/>
          </p:cNvSpPr>
          <p:nvPr/>
        </p:nvSpPr>
        <p:spPr bwMode="auto">
          <a:xfrm>
            <a:off x="3143250" y="1556623"/>
            <a:ext cx="3200400" cy="2762250"/>
          </a:xfrm>
          <a:custGeom>
            <a:avLst/>
            <a:gdLst>
              <a:gd name="T0" fmla="*/ 6221412 w 6221412"/>
              <a:gd name="T1" fmla="*/ 1651000 h 3302000"/>
              <a:gd name="T2" fmla="*/ 3110706 w 6221412"/>
              <a:gd name="T3" fmla="*/ 3302000 h 3302000"/>
              <a:gd name="T4" fmla="*/ 0 w 6221412"/>
              <a:gd name="T5" fmla="*/ 1651000 h 3302000"/>
              <a:gd name="T6" fmla="*/ 3110706 w 6221412"/>
              <a:gd name="T7" fmla="*/ 0 h 3302000"/>
              <a:gd name="T8" fmla="*/ 0 60000 65536"/>
              <a:gd name="T9" fmla="*/ 5898240 60000 65536"/>
              <a:gd name="T10" fmla="*/ 11796480 60000 65536"/>
              <a:gd name="T11" fmla="*/ 17694720 60000 65536"/>
              <a:gd name="T12" fmla="*/ 0 w 6221412"/>
              <a:gd name="T13" fmla="*/ 0 h 3302000"/>
              <a:gd name="T14" fmla="*/ 6221412 w 6221412"/>
              <a:gd name="T15" fmla="*/ 3302000 h 3302000"/>
            </a:gdLst>
            <a:ahLst/>
            <a:cxnLst>
              <a:cxn ang="T8">
                <a:pos x="T0" y="T1"/>
              </a:cxn>
              <a:cxn ang="T9">
                <a:pos x="T2" y="T3"/>
              </a:cxn>
              <a:cxn ang="T10">
                <a:pos x="T4" y="T5"/>
              </a:cxn>
              <a:cxn ang="T11">
                <a:pos x="T6" y="T7"/>
              </a:cxn>
            </a:cxnLst>
            <a:rect l="T12" t="T13" r="T14" b="T15"/>
            <a:pathLst>
              <a:path w="6221412" h="3302000">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ctr"/>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576.9 </a:t>
            </a:r>
            <a:r>
              <a:rPr lang="en-US" altLang="en-US" dirty="0" err="1">
                <a:solidFill>
                  <a:srgbClr val="000066"/>
                </a:solidFill>
                <a:latin typeface="Rockwell" panose="02060603020205020403" pitchFamily="18" charset="0"/>
                <a:cs typeface="DejaVu Sans" panose="020B0603030804020204" pitchFamily="34" charset="0"/>
              </a:rPr>
              <a:t>nanofarads</a:t>
            </a:r>
            <a:r>
              <a:rPr lang="en-US" altLang="en-US" dirty="0">
                <a:solidFill>
                  <a:srgbClr val="000066"/>
                </a:solidFill>
                <a:latin typeface="Rockwell" panose="02060603020205020403" pitchFamily="18" charset="0"/>
                <a:cs typeface="DejaVu Sans" panose="020B0603030804020204" pitchFamily="34" charset="0"/>
              </a:rPr>
              <a:t>. </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1733 picofarads.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 3583 picofarads.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10.750 </a:t>
            </a:r>
            <a:r>
              <a:rPr lang="en-US" altLang="en-US" dirty="0" err="1">
                <a:solidFill>
                  <a:srgbClr val="000066"/>
                </a:solidFill>
                <a:latin typeface="Rockwell" panose="02060603020205020403" pitchFamily="18" charset="0"/>
                <a:cs typeface="DejaVu Sans" panose="020B0603030804020204" pitchFamily="34" charset="0"/>
              </a:rPr>
              <a:t>nanofarads</a:t>
            </a:r>
            <a:r>
              <a:rPr lang="en-US" altLang="en-US" dirty="0">
                <a:solidFill>
                  <a:srgbClr val="000066"/>
                </a:solidFill>
                <a:latin typeface="Rockwell" panose="02060603020205020403" pitchFamily="18" charset="0"/>
                <a:cs typeface="DejaVu Sans" panose="020B0603030804020204" pitchFamily="34" charset="0"/>
              </a:rPr>
              <a:t>.	</a:t>
            </a:r>
            <a:br>
              <a:rPr lang="en-US" altLang="en-US" sz="1350" dirty="0">
                <a:solidFill>
                  <a:srgbClr val="000000"/>
                </a:solidFill>
                <a:latin typeface="Arial" panose="020B0604020202020204" pitchFamily="34" charset="0"/>
                <a:cs typeface="DejaVu Sans" panose="020B0603030804020204" pitchFamily="34" charset="0"/>
              </a:rPr>
            </a:br>
            <a:r>
              <a:rPr lang="en-US" altLang="en-US" dirty="0">
                <a:solidFill>
                  <a:srgbClr val="000066"/>
                </a:solidFill>
                <a:latin typeface="Rockwell" panose="02060603020205020403" pitchFamily="18" charset="0"/>
                <a:cs typeface="DejaVu Sans" panose="020B0603030804020204" pitchFamily="34" charset="0"/>
              </a:rPr>
              <a:t> </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solidFill>
                  <a:prstClr val="black">
                    <a:tint val="75000"/>
                  </a:prstClr>
                </a:solidFill>
              </a:rPr>
              <a:pPr>
                <a:defRPr/>
              </a:pPr>
              <a:t>40</a:t>
            </a:fld>
            <a:endParaRPr lang="en-US">
              <a:solidFill>
                <a:prstClr val="black">
                  <a:tint val="75000"/>
                </a:prstClr>
              </a:solidFill>
            </a:endParaRPr>
          </a:p>
        </p:txBody>
      </p:sp>
    </p:spTree>
    <p:extLst>
      <p:ext uri="{BB962C8B-B14F-4D97-AF65-F5344CB8AC3E}">
        <p14:creationId xmlns:p14="http://schemas.microsoft.com/office/powerpoint/2010/main" val="386348093"/>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49154">
                                            <p:txEl>
                                              <p:pRg st="6" end="6"/>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49154">
                                            <p:txEl>
                                              <p:pRg st="6" end="6"/>
                                            </p:txEl>
                                          </p:spTgt>
                                        </p:tgtEl>
                                        <p:attrNameLst>
                                          <p:attrName>style.fontStyle</p:attrName>
                                        </p:attrNameLst>
                                      </p:cBhvr>
                                      <p:to>
                                        <p:strVal val="normal"/>
                                      </p:to>
                                    </p:set>
                                    <p:set>
                                      <p:cBhvr additive="repl">
                                        <p:cTn id="9" dur="1000"/>
                                        <p:tgtEl>
                                          <p:spTgt spid="49154">
                                            <p:txEl>
                                              <p:pRg st="6" end="6"/>
                                            </p:txEl>
                                          </p:spTgt>
                                        </p:tgtEl>
                                        <p:attrNameLst>
                                          <p:attrName>style.fontWeight</p:attrName>
                                        </p:attrNameLst>
                                      </p:cBhvr>
                                      <p:to>
                                        <p:strVal val="bold"/>
                                      </p:to>
                                    </p:set>
                                    <p:set>
                                      <p:cBhvr additive="repl">
                                        <p:cTn id="10" dur="1000"/>
                                        <p:tgtEl>
                                          <p:spTgt spid="49154">
                                            <p:txEl>
                                              <p:pRg st="6" end="6"/>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49154">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AutoShape 1">
            <a:extLst>
              <a:ext uri="{FF2B5EF4-FFF2-40B4-BE49-F238E27FC236}">
                <a16:creationId xmlns:a16="http://schemas.microsoft.com/office/drawing/2014/main" id="{675DF271-FE41-4F7F-A561-F5C08779E74B}"/>
              </a:ext>
            </a:extLst>
          </p:cNvPr>
          <p:cNvSpPr>
            <a:spLocks noChangeArrowheads="1"/>
          </p:cNvSpPr>
          <p:nvPr/>
        </p:nvSpPr>
        <p:spPr bwMode="auto">
          <a:xfrm>
            <a:off x="657225" y="308610"/>
            <a:ext cx="7829550" cy="790575"/>
          </a:xfrm>
          <a:custGeom>
            <a:avLst/>
            <a:gdLst>
              <a:gd name="T0" fmla="*/ 9144000 w 9144000"/>
              <a:gd name="T1" fmla="*/ 6029481 h 868363"/>
              <a:gd name="T2" fmla="*/ 4572000 w 9144000"/>
              <a:gd name="T3" fmla="*/ 12058951 h 868363"/>
              <a:gd name="T4" fmla="*/ 0 w 9144000"/>
              <a:gd name="T5" fmla="*/ 6029481 h 868363"/>
              <a:gd name="T6" fmla="*/ 4572000 w 9144000"/>
              <a:gd name="T7" fmla="*/ 0 h 868363"/>
              <a:gd name="T8" fmla="*/ 0 60000 65536"/>
              <a:gd name="T9" fmla="*/ 5898240 60000 65536"/>
              <a:gd name="T10" fmla="*/ 11796480 60000 65536"/>
              <a:gd name="T11" fmla="*/ 17694720 60000 65536"/>
              <a:gd name="T12" fmla="*/ 0 w 9144000"/>
              <a:gd name="T13" fmla="*/ 0 h 868363"/>
              <a:gd name="T14" fmla="*/ 9144000 w 9144000"/>
              <a:gd name="T15" fmla="*/ 868363 h 868363"/>
            </a:gdLst>
            <a:ahLst/>
            <a:cxnLst>
              <a:cxn ang="T8">
                <a:pos x="T0" y="T1"/>
              </a:cxn>
              <a:cxn ang="T9">
                <a:pos x="T2" y="T3"/>
              </a:cxn>
              <a:cxn ang="T10">
                <a:pos x="T4" y="T5"/>
              </a:cxn>
              <a:cxn ang="T11">
                <a:pos x="T6" y="T7"/>
              </a:cxn>
            </a:cxnLst>
            <a:rect l="T12" t="T13" r="T14" b="T15"/>
            <a:pathLst>
              <a:path w="9144000" h="8683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FF0000"/>
                </a:solidFill>
                <a:latin typeface="Rockwell" panose="02060603020205020403" pitchFamily="18" charset="0"/>
                <a:cs typeface="DejaVu Sans" panose="020B0603030804020204" pitchFamily="34" charset="0"/>
              </a:rPr>
              <a:t>G5C09</a:t>
            </a:r>
            <a:r>
              <a:rPr lang="en-US" altLang="en-US" sz="2700" dirty="0">
                <a:solidFill>
                  <a:srgbClr val="FF0000"/>
                </a:solidFill>
                <a:latin typeface="Rockwell" panose="02060603020205020403" pitchFamily="18" charset="0"/>
                <a:cs typeface="DejaVu Sans" panose="020B0603030804020204" pitchFamily="34" charset="0"/>
              </a:rPr>
              <a:t> 		</a:t>
            </a:r>
            <a:r>
              <a:rPr lang="en-US" altLang="en-US" sz="2100" dirty="0">
                <a:solidFill>
                  <a:srgbClr val="FF0000"/>
                </a:solidFill>
                <a:latin typeface="Rockwell" panose="02060603020205020403" pitchFamily="18" charset="0"/>
                <a:cs typeface="DejaVu Sans" panose="020B0603030804020204" pitchFamily="34" charset="0"/>
              </a:rPr>
              <a:t>What is the capacitance of three 100 				microfarad capacitors connected in series?</a:t>
            </a:r>
            <a:endParaRPr lang="en-US" altLang="en-US" dirty="0">
              <a:solidFill>
                <a:srgbClr val="FF0000"/>
              </a:solidFill>
              <a:latin typeface="Rockwell" panose="02060603020205020403" pitchFamily="18" charset="0"/>
              <a:cs typeface="DejaVu Sans" panose="020B0603030804020204" pitchFamily="34" charset="0"/>
            </a:endParaRPr>
          </a:p>
        </p:txBody>
      </p:sp>
      <p:sp>
        <p:nvSpPr>
          <p:cNvPr id="46082" name="AutoShape 2">
            <a:extLst>
              <a:ext uri="{FF2B5EF4-FFF2-40B4-BE49-F238E27FC236}">
                <a16:creationId xmlns:a16="http://schemas.microsoft.com/office/drawing/2014/main" id="{B720555A-645E-4563-B5C7-B9029C9F93DD}"/>
              </a:ext>
            </a:extLst>
          </p:cNvPr>
          <p:cNvSpPr>
            <a:spLocks noChangeArrowheads="1"/>
          </p:cNvSpPr>
          <p:nvPr/>
        </p:nvSpPr>
        <p:spPr bwMode="auto">
          <a:xfrm>
            <a:off x="3174801" y="1679071"/>
            <a:ext cx="2794397" cy="2386013"/>
          </a:xfrm>
          <a:custGeom>
            <a:avLst/>
            <a:gdLst>
              <a:gd name="T0" fmla="*/ 6626225 w 6626225"/>
              <a:gd name="T1" fmla="*/ 1590675 h 3181350"/>
              <a:gd name="T2" fmla="*/ 3313113 w 6626225"/>
              <a:gd name="T3" fmla="*/ 3181350 h 3181350"/>
              <a:gd name="T4" fmla="*/ 0 w 6626225"/>
              <a:gd name="T5" fmla="*/ 1590675 h 3181350"/>
              <a:gd name="T6" fmla="*/ 3313113 w 6626225"/>
              <a:gd name="T7" fmla="*/ 0 h 3181350"/>
              <a:gd name="T8" fmla="*/ 0 60000 65536"/>
              <a:gd name="T9" fmla="*/ 5898240 60000 65536"/>
              <a:gd name="T10" fmla="*/ 11796480 60000 65536"/>
              <a:gd name="T11" fmla="*/ 17694720 60000 65536"/>
              <a:gd name="T12" fmla="*/ 0 w 6626225"/>
              <a:gd name="T13" fmla="*/ 0 h 3181350"/>
              <a:gd name="T14" fmla="*/ 6626225 w 6626225"/>
              <a:gd name="T15" fmla="*/ 3181350 h 3181350"/>
            </a:gdLst>
            <a:ahLst/>
            <a:cxnLst>
              <a:cxn ang="T8">
                <a:pos x="T0" y="T1"/>
              </a:cxn>
              <a:cxn ang="T9">
                <a:pos x="T2" y="T3"/>
              </a:cxn>
              <a:cxn ang="T10">
                <a:pos x="T4" y="T5"/>
              </a:cxn>
              <a:cxn ang="T11">
                <a:pos x="T6" y="T7"/>
              </a:cxn>
            </a:cxnLst>
            <a:rect l="T12" t="T13" r="T14" b="T15"/>
            <a:pathLst>
              <a:path w="6626225" h="3181350">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ctr"/>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0.30 microfarads.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0.33 microfarads.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33.3 microfarads.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300 microfarads.</a:t>
            </a:r>
            <a:br>
              <a:rPr lang="en-US" altLang="en-US" sz="1350" dirty="0">
                <a:solidFill>
                  <a:srgbClr val="000000"/>
                </a:solidFill>
                <a:latin typeface="Arial" panose="020B0604020202020204" pitchFamily="34" charset="0"/>
                <a:cs typeface="DejaVu Sans" panose="020B0603030804020204" pitchFamily="34" charset="0"/>
              </a:rPr>
            </a:br>
            <a:r>
              <a:rPr lang="en-US" altLang="en-US" dirty="0">
                <a:solidFill>
                  <a:srgbClr val="000066"/>
                </a:solidFill>
                <a:latin typeface="Rockwell" panose="02060603020205020403" pitchFamily="18" charset="0"/>
                <a:cs typeface="DejaVu Sans" panose="020B0603030804020204" pitchFamily="34" charset="0"/>
              </a:rPr>
              <a:t> </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41</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46082">
                                            <p:txEl>
                                              <p:pRg st="4" end="4"/>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46082">
                                            <p:txEl>
                                              <p:pRg st="4" end="4"/>
                                            </p:txEl>
                                          </p:spTgt>
                                        </p:tgtEl>
                                        <p:attrNameLst>
                                          <p:attrName>style.fontStyle</p:attrName>
                                        </p:attrNameLst>
                                      </p:cBhvr>
                                      <p:to>
                                        <p:strVal val="normal"/>
                                      </p:to>
                                    </p:set>
                                    <p:set>
                                      <p:cBhvr additive="repl">
                                        <p:cTn id="9" dur="1000"/>
                                        <p:tgtEl>
                                          <p:spTgt spid="46082">
                                            <p:txEl>
                                              <p:pRg st="4" end="4"/>
                                            </p:txEl>
                                          </p:spTgt>
                                        </p:tgtEl>
                                        <p:attrNameLst>
                                          <p:attrName>style.fontWeight</p:attrName>
                                        </p:attrNameLst>
                                      </p:cBhvr>
                                      <p:to>
                                        <p:strVal val="bold"/>
                                      </p:to>
                                    </p:set>
                                    <p:set>
                                      <p:cBhvr additive="repl">
                                        <p:cTn id="10" dur="1000"/>
                                        <p:tgtEl>
                                          <p:spTgt spid="46082">
                                            <p:txEl>
                                              <p:pRg st="4" end="4"/>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46082">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AutoShape 1">
            <a:extLst>
              <a:ext uri="{FF2B5EF4-FFF2-40B4-BE49-F238E27FC236}">
                <a16:creationId xmlns:a16="http://schemas.microsoft.com/office/drawing/2014/main" id="{A5366461-A21A-44B8-B7B4-A7929C855DA5}"/>
              </a:ext>
            </a:extLst>
          </p:cNvPr>
          <p:cNvSpPr>
            <a:spLocks noChangeArrowheads="1"/>
          </p:cNvSpPr>
          <p:nvPr/>
        </p:nvSpPr>
        <p:spPr bwMode="auto">
          <a:xfrm>
            <a:off x="514350" y="224686"/>
            <a:ext cx="8115300" cy="971550"/>
          </a:xfrm>
          <a:custGeom>
            <a:avLst/>
            <a:gdLst>
              <a:gd name="T0" fmla="*/ 9144000 w 9144000"/>
              <a:gd name="T1" fmla="*/ 6029481 h 868363"/>
              <a:gd name="T2" fmla="*/ 4572000 w 9144000"/>
              <a:gd name="T3" fmla="*/ 12058951 h 868363"/>
              <a:gd name="T4" fmla="*/ 0 w 9144000"/>
              <a:gd name="T5" fmla="*/ 6029481 h 868363"/>
              <a:gd name="T6" fmla="*/ 4572000 w 9144000"/>
              <a:gd name="T7" fmla="*/ 0 h 868363"/>
              <a:gd name="T8" fmla="*/ 0 60000 65536"/>
              <a:gd name="T9" fmla="*/ 5898240 60000 65536"/>
              <a:gd name="T10" fmla="*/ 11796480 60000 65536"/>
              <a:gd name="T11" fmla="*/ 17694720 60000 65536"/>
              <a:gd name="T12" fmla="*/ 0 w 9144000"/>
              <a:gd name="T13" fmla="*/ 0 h 868363"/>
              <a:gd name="T14" fmla="*/ 9144000 w 9144000"/>
              <a:gd name="T15" fmla="*/ 868363 h 868363"/>
            </a:gdLst>
            <a:ahLst/>
            <a:cxnLst>
              <a:cxn ang="T8">
                <a:pos x="T0" y="T1"/>
              </a:cxn>
              <a:cxn ang="T9">
                <a:pos x="T2" y="T3"/>
              </a:cxn>
              <a:cxn ang="T10">
                <a:pos x="T4" y="T5"/>
              </a:cxn>
              <a:cxn ang="T11">
                <a:pos x="T6" y="T7"/>
              </a:cxn>
            </a:cxnLst>
            <a:rect l="T12" t="T13" r="T14" b="T15"/>
            <a:pathLst>
              <a:path w="9144000" h="8683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FF0000"/>
                </a:solidFill>
                <a:latin typeface="Rockwell" panose="02060603020205020403" pitchFamily="18" charset="0"/>
                <a:cs typeface="DejaVu Sans" panose="020B0603030804020204" pitchFamily="34" charset="0"/>
              </a:rPr>
              <a:t>G5C12</a:t>
            </a:r>
            <a:r>
              <a:rPr lang="en-US" altLang="en-US" sz="2700" dirty="0">
                <a:solidFill>
                  <a:srgbClr val="FF0000"/>
                </a:solidFill>
                <a:latin typeface="Rockwell" panose="02060603020205020403" pitchFamily="18" charset="0"/>
                <a:cs typeface="DejaVu Sans" panose="020B0603030804020204" pitchFamily="34" charset="0"/>
              </a:rPr>
              <a:t> 	</a:t>
            </a:r>
            <a:r>
              <a:rPr lang="en-US" altLang="en-US" sz="2100" dirty="0">
                <a:solidFill>
                  <a:srgbClr val="FF0000"/>
                </a:solidFill>
                <a:latin typeface="Rockwell" panose="02060603020205020403" pitchFamily="18" charset="0"/>
                <a:cs typeface="DejaVu Sans" panose="020B0603030804020204" pitchFamily="34" charset="0"/>
              </a:rPr>
              <a:t>What is the capacitance of a 20 microfarad capacitor 					in series with a 50 microfarad capacitor?</a:t>
            </a:r>
          </a:p>
        </p:txBody>
      </p:sp>
      <p:sp>
        <p:nvSpPr>
          <p:cNvPr id="47106" name="AutoShape 2">
            <a:extLst>
              <a:ext uri="{FF2B5EF4-FFF2-40B4-BE49-F238E27FC236}">
                <a16:creationId xmlns:a16="http://schemas.microsoft.com/office/drawing/2014/main" id="{FA72AFF4-A22F-4A9A-8862-850DC43FCEAC}"/>
              </a:ext>
            </a:extLst>
          </p:cNvPr>
          <p:cNvSpPr>
            <a:spLocks noChangeArrowheads="1"/>
          </p:cNvSpPr>
          <p:nvPr/>
        </p:nvSpPr>
        <p:spPr bwMode="auto">
          <a:xfrm>
            <a:off x="3117651" y="1600200"/>
            <a:ext cx="2908697" cy="2476500"/>
          </a:xfrm>
          <a:custGeom>
            <a:avLst/>
            <a:gdLst>
              <a:gd name="T0" fmla="*/ 6221412 w 6221412"/>
              <a:gd name="T1" fmla="*/ 1651000 h 3302000"/>
              <a:gd name="T2" fmla="*/ 3110706 w 6221412"/>
              <a:gd name="T3" fmla="*/ 3302000 h 3302000"/>
              <a:gd name="T4" fmla="*/ 0 w 6221412"/>
              <a:gd name="T5" fmla="*/ 1651000 h 3302000"/>
              <a:gd name="T6" fmla="*/ 3110706 w 6221412"/>
              <a:gd name="T7" fmla="*/ 0 h 3302000"/>
              <a:gd name="T8" fmla="*/ 0 60000 65536"/>
              <a:gd name="T9" fmla="*/ 5898240 60000 65536"/>
              <a:gd name="T10" fmla="*/ 11796480 60000 65536"/>
              <a:gd name="T11" fmla="*/ 17694720 60000 65536"/>
              <a:gd name="T12" fmla="*/ 0 w 6221412"/>
              <a:gd name="T13" fmla="*/ 0 h 3302000"/>
              <a:gd name="T14" fmla="*/ 6221412 w 6221412"/>
              <a:gd name="T15" fmla="*/ 3302000 h 3302000"/>
            </a:gdLst>
            <a:ahLst/>
            <a:cxnLst>
              <a:cxn ang="T8">
                <a:pos x="T0" y="T1"/>
              </a:cxn>
              <a:cxn ang="T9">
                <a:pos x="T2" y="T3"/>
              </a:cxn>
              <a:cxn ang="T10">
                <a:pos x="T4" y="T5"/>
              </a:cxn>
              <a:cxn ang="T11">
                <a:pos x="T6" y="T7"/>
              </a:cxn>
            </a:cxnLst>
            <a:rect l="T12" t="T13" r="T14" b="T15"/>
            <a:pathLst>
              <a:path w="6221412" h="3302000">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0.07 microfarads.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14.3 microfarads.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70 microfarads.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1000 microfarads.</a:t>
            </a:r>
            <a:br>
              <a:rPr lang="en-US" altLang="en-US" sz="1350" dirty="0">
                <a:solidFill>
                  <a:srgbClr val="000000"/>
                </a:solidFill>
                <a:latin typeface="Arial" panose="020B0604020202020204" pitchFamily="34" charset="0"/>
                <a:cs typeface="DejaVu Sans" panose="020B0603030804020204" pitchFamily="34" charset="0"/>
              </a:rPr>
            </a:br>
            <a:r>
              <a:rPr lang="en-US" altLang="en-US" dirty="0">
                <a:solidFill>
                  <a:srgbClr val="000066"/>
                </a:solidFill>
                <a:latin typeface="Rockwell" panose="02060603020205020403" pitchFamily="18" charset="0"/>
                <a:cs typeface="DejaVu Sans" panose="020B0603030804020204" pitchFamily="34" charset="0"/>
              </a:rPr>
              <a:t> </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42</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47106">
                                            <p:txEl>
                                              <p:pRg st="2" end="2"/>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47106">
                                            <p:txEl>
                                              <p:pRg st="2" end="2"/>
                                            </p:txEl>
                                          </p:spTgt>
                                        </p:tgtEl>
                                        <p:attrNameLst>
                                          <p:attrName>style.fontStyle</p:attrName>
                                        </p:attrNameLst>
                                      </p:cBhvr>
                                      <p:to>
                                        <p:strVal val="normal"/>
                                      </p:to>
                                    </p:set>
                                    <p:set>
                                      <p:cBhvr additive="repl">
                                        <p:cTn id="9" dur="1000"/>
                                        <p:tgtEl>
                                          <p:spTgt spid="47106">
                                            <p:txEl>
                                              <p:pRg st="2" end="2"/>
                                            </p:txEl>
                                          </p:spTgt>
                                        </p:tgtEl>
                                        <p:attrNameLst>
                                          <p:attrName>style.fontWeight</p:attrName>
                                        </p:attrNameLst>
                                      </p:cBhvr>
                                      <p:to>
                                        <p:strVal val="bold"/>
                                      </p:to>
                                    </p:set>
                                    <p:set>
                                      <p:cBhvr additive="repl">
                                        <p:cTn id="10" dur="1000"/>
                                        <p:tgtEl>
                                          <p:spTgt spid="47106">
                                            <p:txEl>
                                              <p:pRg st="2" end="2"/>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47106">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AutoShape 1">
            <a:extLst>
              <a:ext uri="{FF2B5EF4-FFF2-40B4-BE49-F238E27FC236}">
                <a16:creationId xmlns:a16="http://schemas.microsoft.com/office/drawing/2014/main" id="{5E42B855-5E4E-47E5-97E0-D2EC8C97BC52}"/>
              </a:ext>
            </a:extLst>
          </p:cNvPr>
          <p:cNvSpPr>
            <a:spLocks noChangeArrowheads="1"/>
          </p:cNvSpPr>
          <p:nvPr/>
        </p:nvSpPr>
        <p:spPr bwMode="auto">
          <a:xfrm>
            <a:off x="200025" y="213256"/>
            <a:ext cx="8743950" cy="1188720"/>
          </a:xfrm>
          <a:custGeom>
            <a:avLst/>
            <a:gdLst>
              <a:gd name="T0" fmla="*/ 9026525 w 9026525"/>
              <a:gd name="T1" fmla="*/ 4135010 h 868363"/>
              <a:gd name="T2" fmla="*/ 4513263 w 9026525"/>
              <a:gd name="T3" fmla="*/ 8270006 h 868363"/>
              <a:gd name="T4" fmla="*/ 0 w 9026525"/>
              <a:gd name="T5" fmla="*/ 4135010 h 868363"/>
              <a:gd name="T6" fmla="*/ 4513263 w 9026525"/>
              <a:gd name="T7" fmla="*/ 0 h 868363"/>
              <a:gd name="T8" fmla="*/ 0 60000 65536"/>
              <a:gd name="T9" fmla="*/ 5898240 60000 65536"/>
              <a:gd name="T10" fmla="*/ 11796480 60000 65536"/>
              <a:gd name="T11" fmla="*/ 17694720 60000 65536"/>
              <a:gd name="T12" fmla="*/ 0 w 9026525"/>
              <a:gd name="T13" fmla="*/ 0 h 868363"/>
              <a:gd name="T14" fmla="*/ 9026525 w 9026525"/>
              <a:gd name="T15" fmla="*/ 868363 h 868363"/>
            </a:gdLst>
            <a:ahLst/>
            <a:cxnLst>
              <a:cxn ang="T8">
                <a:pos x="T0" y="T1"/>
              </a:cxn>
              <a:cxn ang="T9">
                <a:pos x="T2" y="T3"/>
              </a:cxn>
              <a:cxn ang="T10">
                <a:pos x="T4" y="T5"/>
              </a:cxn>
              <a:cxn ang="T11">
                <a:pos x="T6" y="T7"/>
              </a:cxn>
            </a:cxnLst>
            <a:rect l="T12" t="T13" r="T14" b="T15"/>
            <a:pathLst>
              <a:path w="9026525" h="8683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FF0000"/>
                </a:solidFill>
                <a:latin typeface="Rockwell" panose="02060603020205020403" pitchFamily="18" charset="0"/>
                <a:cs typeface="DejaVu Sans" panose="020B0603030804020204" pitchFamily="34" charset="0"/>
              </a:rPr>
              <a:t>G5C13</a:t>
            </a:r>
            <a:r>
              <a:rPr lang="en-US" altLang="en-US" sz="2700" dirty="0">
                <a:solidFill>
                  <a:srgbClr val="FF0000"/>
                </a:solidFill>
                <a:latin typeface="Rockwell" panose="02060603020205020403" pitchFamily="18" charset="0"/>
                <a:cs typeface="DejaVu Sans" panose="020B0603030804020204" pitchFamily="34" charset="0"/>
              </a:rPr>
              <a:t> 	</a:t>
            </a:r>
            <a:r>
              <a:rPr lang="en-US" altLang="en-US" sz="2400" dirty="0">
                <a:solidFill>
                  <a:srgbClr val="FF0000"/>
                </a:solidFill>
                <a:latin typeface="Rockwell" panose="02060603020205020403" pitchFamily="18" charset="0"/>
                <a:cs typeface="DejaVu Sans" panose="020B0603030804020204" pitchFamily="34" charset="0"/>
              </a:rPr>
              <a:t>Which of the following components should be 			added to a capacitor to increase the capacitance?</a:t>
            </a:r>
            <a:endParaRPr lang="en-US" altLang="en-US" dirty="0">
              <a:solidFill>
                <a:srgbClr val="FF0000"/>
              </a:solidFill>
              <a:latin typeface="Rockwell" panose="02060603020205020403" pitchFamily="18" charset="0"/>
              <a:cs typeface="DejaVu Sans" panose="020B0603030804020204" pitchFamily="34" charset="0"/>
            </a:endParaRPr>
          </a:p>
        </p:txBody>
      </p:sp>
      <p:sp>
        <p:nvSpPr>
          <p:cNvPr id="50178" name="AutoShape 2">
            <a:extLst>
              <a:ext uri="{FF2B5EF4-FFF2-40B4-BE49-F238E27FC236}">
                <a16:creationId xmlns:a16="http://schemas.microsoft.com/office/drawing/2014/main" id="{6E1DF8F1-AED0-4B82-B97D-5B1838413151}"/>
              </a:ext>
            </a:extLst>
          </p:cNvPr>
          <p:cNvSpPr>
            <a:spLocks noChangeArrowheads="1"/>
          </p:cNvSpPr>
          <p:nvPr/>
        </p:nvSpPr>
        <p:spPr bwMode="auto">
          <a:xfrm>
            <a:off x="3046809" y="1428752"/>
            <a:ext cx="3050381" cy="2794397"/>
          </a:xfrm>
          <a:custGeom>
            <a:avLst/>
            <a:gdLst>
              <a:gd name="T0" fmla="*/ 6797675 w 6797675"/>
              <a:gd name="T1" fmla="*/ 1862932 h 3725863"/>
              <a:gd name="T2" fmla="*/ 3398838 w 6797675"/>
              <a:gd name="T3" fmla="*/ 3725863 h 3725863"/>
              <a:gd name="T4" fmla="*/ 0 w 6797675"/>
              <a:gd name="T5" fmla="*/ 1862932 h 3725863"/>
              <a:gd name="T6" fmla="*/ 3398838 w 6797675"/>
              <a:gd name="T7" fmla="*/ 0 h 3725863"/>
              <a:gd name="T8" fmla="*/ 0 60000 65536"/>
              <a:gd name="T9" fmla="*/ 5898240 60000 65536"/>
              <a:gd name="T10" fmla="*/ 11796480 60000 65536"/>
              <a:gd name="T11" fmla="*/ 17694720 60000 65536"/>
              <a:gd name="T12" fmla="*/ 0 w 6797675"/>
              <a:gd name="T13" fmla="*/ 0 h 3725863"/>
              <a:gd name="T14" fmla="*/ 6797675 w 6797675"/>
              <a:gd name="T15" fmla="*/ 3725863 h 3725863"/>
            </a:gdLst>
            <a:ahLst/>
            <a:cxnLst>
              <a:cxn ang="T8">
                <a:pos x="T0" y="T1"/>
              </a:cxn>
              <a:cxn ang="T9">
                <a:pos x="T2" y="T3"/>
              </a:cxn>
              <a:cxn ang="T10">
                <a:pos x="T4" y="T5"/>
              </a:cxn>
              <a:cxn ang="T11">
                <a:pos x="T6" y="T7"/>
              </a:cxn>
            </a:cxnLst>
            <a:rect l="T12" t="T13" r="T14" b="T15"/>
            <a:pathLst>
              <a:path w="6797675" h="37258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An inductor in series.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 A resistor in series.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A capacitor in parallel.</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A capacitor in series.</a:t>
            </a:r>
            <a:br>
              <a:rPr lang="en-US" altLang="en-US" sz="1350" dirty="0">
                <a:solidFill>
                  <a:srgbClr val="000000"/>
                </a:solidFill>
                <a:latin typeface="Arial" panose="020B0604020202020204" pitchFamily="34" charset="0"/>
                <a:cs typeface="DejaVu Sans" panose="020B0603030804020204" pitchFamily="34" charset="0"/>
              </a:rPr>
            </a:br>
            <a:r>
              <a:rPr lang="en-US" altLang="en-US" dirty="0">
                <a:solidFill>
                  <a:srgbClr val="000066"/>
                </a:solidFill>
                <a:latin typeface="Rockwell" panose="02060603020205020403" pitchFamily="18" charset="0"/>
                <a:cs typeface="DejaVu Sans" panose="020B0603030804020204" pitchFamily="34" charset="0"/>
              </a:rPr>
              <a:t> </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43</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50178">
                                            <p:txEl>
                                              <p:pRg st="4" end="4"/>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50178">
                                            <p:txEl>
                                              <p:pRg st="4" end="4"/>
                                            </p:txEl>
                                          </p:spTgt>
                                        </p:tgtEl>
                                        <p:attrNameLst>
                                          <p:attrName>style.fontStyle</p:attrName>
                                        </p:attrNameLst>
                                      </p:cBhvr>
                                      <p:to>
                                        <p:strVal val="normal"/>
                                      </p:to>
                                    </p:set>
                                    <p:set>
                                      <p:cBhvr additive="repl">
                                        <p:cTn id="9" dur="1000"/>
                                        <p:tgtEl>
                                          <p:spTgt spid="50178">
                                            <p:txEl>
                                              <p:pRg st="4" end="4"/>
                                            </p:txEl>
                                          </p:spTgt>
                                        </p:tgtEl>
                                        <p:attrNameLst>
                                          <p:attrName>style.fontWeight</p:attrName>
                                        </p:attrNameLst>
                                      </p:cBhvr>
                                      <p:to>
                                        <p:strVal val="bold"/>
                                      </p:to>
                                    </p:set>
                                    <p:set>
                                      <p:cBhvr additive="repl">
                                        <p:cTn id="10" dur="1000"/>
                                        <p:tgtEl>
                                          <p:spTgt spid="50178">
                                            <p:txEl>
                                              <p:pRg st="4" end="4"/>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50178">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AutoShape 1">
            <a:extLst>
              <a:ext uri="{FF2B5EF4-FFF2-40B4-BE49-F238E27FC236}">
                <a16:creationId xmlns:a16="http://schemas.microsoft.com/office/drawing/2014/main" id="{9865C3FC-174B-4C84-A6CF-C64274EAA765}"/>
              </a:ext>
            </a:extLst>
          </p:cNvPr>
          <p:cNvSpPr>
            <a:spLocks noChangeArrowheads="1"/>
          </p:cNvSpPr>
          <p:nvPr/>
        </p:nvSpPr>
        <p:spPr bwMode="auto">
          <a:xfrm>
            <a:off x="438150" y="308610"/>
            <a:ext cx="8858250" cy="1051560"/>
          </a:xfrm>
          <a:custGeom>
            <a:avLst/>
            <a:gdLst>
              <a:gd name="T0" fmla="*/ 9144000 w 9144000"/>
              <a:gd name="T1" fmla="*/ 434182 h 868363"/>
              <a:gd name="T2" fmla="*/ 4572000 w 9144000"/>
              <a:gd name="T3" fmla="*/ 868363 h 868363"/>
              <a:gd name="T4" fmla="*/ 0 w 9144000"/>
              <a:gd name="T5" fmla="*/ 434182 h 868363"/>
              <a:gd name="T6" fmla="*/ 4572000 w 9144000"/>
              <a:gd name="T7" fmla="*/ 0 h 868363"/>
              <a:gd name="T8" fmla="*/ 0 60000 65536"/>
              <a:gd name="T9" fmla="*/ 5898240 60000 65536"/>
              <a:gd name="T10" fmla="*/ 11796480 60000 65536"/>
              <a:gd name="T11" fmla="*/ 17694720 60000 65536"/>
              <a:gd name="T12" fmla="*/ 0 w 9144000"/>
              <a:gd name="T13" fmla="*/ 0 h 868363"/>
              <a:gd name="T14" fmla="*/ 9144000 w 9144000"/>
              <a:gd name="T15" fmla="*/ 868363 h 868363"/>
            </a:gdLst>
            <a:ahLst/>
            <a:cxnLst>
              <a:cxn ang="T8">
                <a:pos x="T0" y="T1"/>
              </a:cxn>
              <a:cxn ang="T9">
                <a:pos x="T2" y="T3"/>
              </a:cxn>
              <a:cxn ang="T10">
                <a:pos x="T4" y="T5"/>
              </a:cxn>
              <a:cxn ang="T11">
                <a:pos x="T6" y="T7"/>
              </a:cxn>
            </a:cxnLst>
            <a:rect l="T12" t="T13" r="T14" b="T15"/>
            <a:pathLst>
              <a:path w="9144000" h="8683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FF0000"/>
                </a:solidFill>
                <a:latin typeface="Rockwell" panose="02060603020205020403" pitchFamily="18" charset="0"/>
                <a:cs typeface="DejaVu Sans" panose="020B0603030804020204" pitchFamily="34" charset="0"/>
              </a:rPr>
              <a:t>G5C14</a:t>
            </a:r>
            <a:r>
              <a:rPr lang="en-US" altLang="en-US" sz="2700" dirty="0">
                <a:solidFill>
                  <a:srgbClr val="FF0000"/>
                </a:solidFill>
                <a:latin typeface="Rockwell" panose="02060603020205020403" pitchFamily="18" charset="0"/>
                <a:cs typeface="DejaVu Sans" panose="020B0603030804020204" pitchFamily="34" charset="0"/>
              </a:rPr>
              <a:t> 	</a:t>
            </a:r>
            <a:r>
              <a:rPr lang="en-US" altLang="en-US" sz="2400" dirty="0">
                <a:solidFill>
                  <a:srgbClr val="FF0000"/>
                </a:solidFill>
                <a:latin typeface="Rockwell" panose="02060603020205020403" pitchFamily="18" charset="0"/>
                <a:cs typeface="DejaVu Sans" panose="020B0603030804020204" pitchFamily="34" charset="0"/>
              </a:rPr>
              <a:t>Which of the following components should be 			added to an inductor to increase the inductance?</a:t>
            </a:r>
            <a:endParaRPr lang="en-US" altLang="en-US" dirty="0">
              <a:solidFill>
                <a:srgbClr val="FF0000"/>
              </a:solidFill>
              <a:latin typeface="Rockwell" panose="02060603020205020403" pitchFamily="18" charset="0"/>
              <a:cs typeface="DejaVu Sans" panose="020B0603030804020204" pitchFamily="34" charset="0"/>
            </a:endParaRPr>
          </a:p>
        </p:txBody>
      </p:sp>
      <p:sp>
        <p:nvSpPr>
          <p:cNvPr id="51202" name="AutoShape 2">
            <a:extLst>
              <a:ext uri="{FF2B5EF4-FFF2-40B4-BE49-F238E27FC236}">
                <a16:creationId xmlns:a16="http://schemas.microsoft.com/office/drawing/2014/main" id="{01EA1C69-961E-40B5-A349-A1AE8EFFD02D}"/>
              </a:ext>
            </a:extLst>
          </p:cNvPr>
          <p:cNvSpPr>
            <a:spLocks noChangeArrowheads="1"/>
          </p:cNvSpPr>
          <p:nvPr/>
        </p:nvSpPr>
        <p:spPr bwMode="auto">
          <a:xfrm>
            <a:off x="3076575" y="1588771"/>
            <a:ext cx="2990850" cy="2650331"/>
          </a:xfrm>
          <a:custGeom>
            <a:avLst/>
            <a:gdLst>
              <a:gd name="T0" fmla="*/ 5799138 w 5799138"/>
              <a:gd name="T1" fmla="*/ 1766888 h 3533775"/>
              <a:gd name="T2" fmla="*/ 2899569 w 5799138"/>
              <a:gd name="T3" fmla="*/ 3533775 h 3533775"/>
              <a:gd name="T4" fmla="*/ 0 w 5799138"/>
              <a:gd name="T5" fmla="*/ 1766888 h 3533775"/>
              <a:gd name="T6" fmla="*/ 2899569 w 5799138"/>
              <a:gd name="T7" fmla="*/ 0 h 3533775"/>
              <a:gd name="T8" fmla="*/ 0 60000 65536"/>
              <a:gd name="T9" fmla="*/ 5898240 60000 65536"/>
              <a:gd name="T10" fmla="*/ 11796480 60000 65536"/>
              <a:gd name="T11" fmla="*/ 17694720 60000 65536"/>
              <a:gd name="T12" fmla="*/ 0 w 5799138"/>
              <a:gd name="T13" fmla="*/ 0 h 3533775"/>
              <a:gd name="T14" fmla="*/ 5799138 w 5799138"/>
              <a:gd name="T15" fmla="*/ 3533775 h 3533775"/>
            </a:gdLst>
            <a:ahLst/>
            <a:cxnLst>
              <a:cxn ang="T8">
                <a:pos x="T0" y="T1"/>
              </a:cxn>
              <a:cxn ang="T9">
                <a:pos x="T2" y="T3"/>
              </a:cxn>
              <a:cxn ang="T10">
                <a:pos x="T4" y="T5"/>
              </a:cxn>
              <a:cxn ang="T11">
                <a:pos x="T6" y="T7"/>
              </a:cxn>
            </a:cxnLst>
            <a:rect l="T12" t="T13" r="T14" b="T15"/>
            <a:pathLst>
              <a:path w="5799138" h="3533775">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ctr"/>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A capacitor in series.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A resistor in parallel.</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An inductor in parallel.</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An inductor in series.</a:t>
            </a:r>
            <a:br>
              <a:rPr lang="en-US" altLang="en-US" sz="1350" dirty="0">
                <a:solidFill>
                  <a:srgbClr val="000000"/>
                </a:solidFill>
                <a:latin typeface="Arial" panose="020B0604020202020204" pitchFamily="34" charset="0"/>
                <a:cs typeface="DejaVu Sans" panose="020B0603030804020204" pitchFamily="34" charset="0"/>
              </a:rPr>
            </a:br>
            <a:r>
              <a:rPr lang="en-US" altLang="en-US" dirty="0">
                <a:solidFill>
                  <a:srgbClr val="000066"/>
                </a:solidFill>
                <a:latin typeface="Rockwell" panose="02060603020205020403" pitchFamily="18" charset="0"/>
                <a:cs typeface="DejaVu Sans" panose="020B0603030804020204" pitchFamily="34" charset="0"/>
              </a:rPr>
              <a:t> </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44</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51202">
                                            <p:txEl>
                                              <p:pRg st="6" end="6"/>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51202">
                                            <p:txEl>
                                              <p:pRg st="6" end="6"/>
                                            </p:txEl>
                                          </p:spTgt>
                                        </p:tgtEl>
                                        <p:attrNameLst>
                                          <p:attrName>style.fontStyle</p:attrName>
                                        </p:attrNameLst>
                                      </p:cBhvr>
                                      <p:to>
                                        <p:strVal val="normal"/>
                                      </p:to>
                                    </p:set>
                                    <p:set>
                                      <p:cBhvr additive="repl">
                                        <p:cTn id="9" dur="1000"/>
                                        <p:tgtEl>
                                          <p:spTgt spid="51202">
                                            <p:txEl>
                                              <p:pRg st="6" end="6"/>
                                            </p:txEl>
                                          </p:spTgt>
                                        </p:tgtEl>
                                        <p:attrNameLst>
                                          <p:attrName>style.fontWeight</p:attrName>
                                        </p:attrNameLst>
                                      </p:cBhvr>
                                      <p:to>
                                        <p:strVal val="bold"/>
                                      </p:to>
                                    </p:set>
                                    <p:set>
                                      <p:cBhvr additive="repl">
                                        <p:cTn id="10" dur="1000"/>
                                        <p:tgtEl>
                                          <p:spTgt spid="51202">
                                            <p:txEl>
                                              <p:pRg st="6" end="6"/>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51202">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AutoShape 1">
            <a:extLst>
              <a:ext uri="{FF2B5EF4-FFF2-40B4-BE49-F238E27FC236}">
                <a16:creationId xmlns:a16="http://schemas.microsoft.com/office/drawing/2014/main" id="{7447EF00-1654-47DF-9D16-05283DB50BD6}"/>
              </a:ext>
            </a:extLst>
          </p:cNvPr>
          <p:cNvSpPr>
            <a:spLocks noChangeArrowheads="1"/>
          </p:cNvSpPr>
          <p:nvPr/>
        </p:nvSpPr>
        <p:spPr bwMode="auto">
          <a:xfrm>
            <a:off x="285750" y="320040"/>
            <a:ext cx="8572500" cy="847725"/>
          </a:xfrm>
          <a:custGeom>
            <a:avLst/>
            <a:gdLst>
              <a:gd name="T0" fmla="*/ 9144000 w 9144000"/>
              <a:gd name="T1" fmla="*/ 6029481 h 868363"/>
              <a:gd name="T2" fmla="*/ 4572000 w 9144000"/>
              <a:gd name="T3" fmla="*/ 12058951 h 868363"/>
              <a:gd name="T4" fmla="*/ 0 w 9144000"/>
              <a:gd name="T5" fmla="*/ 6029481 h 868363"/>
              <a:gd name="T6" fmla="*/ 4572000 w 9144000"/>
              <a:gd name="T7" fmla="*/ 0 h 868363"/>
              <a:gd name="T8" fmla="*/ 0 60000 65536"/>
              <a:gd name="T9" fmla="*/ 5898240 60000 65536"/>
              <a:gd name="T10" fmla="*/ 11796480 60000 65536"/>
              <a:gd name="T11" fmla="*/ 17694720 60000 65536"/>
              <a:gd name="T12" fmla="*/ 0 w 9144000"/>
              <a:gd name="T13" fmla="*/ 0 h 868363"/>
              <a:gd name="T14" fmla="*/ 9144000 w 9144000"/>
              <a:gd name="T15" fmla="*/ 868363 h 868363"/>
            </a:gdLst>
            <a:ahLst/>
            <a:cxnLst>
              <a:cxn ang="T8">
                <a:pos x="T0" y="T1"/>
              </a:cxn>
              <a:cxn ang="T9">
                <a:pos x="T2" y="T3"/>
              </a:cxn>
              <a:cxn ang="T10">
                <a:pos x="T4" y="T5"/>
              </a:cxn>
              <a:cxn ang="T11">
                <a:pos x="T6" y="T7"/>
              </a:cxn>
            </a:cxnLst>
            <a:rect l="T12" t="T13" r="T14" b="T15"/>
            <a:pathLst>
              <a:path w="9144000" h="8683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FF0000"/>
                </a:solidFill>
                <a:latin typeface="Rockwell" panose="02060603020205020403" pitchFamily="18" charset="0"/>
                <a:cs typeface="DejaVu Sans" panose="020B0603030804020204" pitchFamily="34" charset="0"/>
              </a:rPr>
              <a:t>G5C10</a:t>
            </a:r>
            <a:r>
              <a:rPr lang="en-US" altLang="en-US" sz="2700" dirty="0">
                <a:solidFill>
                  <a:srgbClr val="FF0000"/>
                </a:solidFill>
                <a:latin typeface="Rockwell" panose="02060603020205020403" pitchFamily="18" charset="0"/>
                <a:cs typeface="DejaVu Sans" panose="020B0603030804020204" pitchFamily="34" charset="0"/>
              </a:rPr>
              <a:t>	</a:t>
            </a:r>
            <a:r>
              <a:rPr lang="en-US" altLang="en-US" sz="2400" dirty="0">
                <a:solidFill>
                  <a:srgbClr val="FF0000"/>
                </a:solidFill>
                <a:latin typeface="Rockwell" panose="02060603020205020403" pitchFamily="18" charset="0"/>
                <a:cs typeface="DejaVu Sans" panose="020B0603030804020204" pitchFamily="34" charset="0"/>
              </a:rPr>
              <a:t>What is the inductance of three 10 millihenry 			inductors connected in parallel?</a:t>
            </a:r>
            <a:endParaRPr lang="en-US" altLang="en-US" dirty="0">
              <a:solidFill>
                <a:srgbClr val="FF0000"/>
              </a:solidFill>
              <a:latin typeface="Rockwell" panose="02060603020205020403" pitchFamily="18" charset="0"/>
              <a:cs typeface="DejaVu Sans" panose="020B0603030804020204" pitchFamily="34" charset="0"/>
            </a:endParaRPr>
          </a:p>
        </p:txBody>
      </p:sp>
      <p:sp>
        <p:nvSpPr>
          <p:cNvPr id="52226" name="AutoShape 2">
            <a:extLst>
              <a:ext uri="{FF2B5EF4-FFF2-40B4-BE49-F238E27FC236}">
                <a16:creationId xmlns:a16="http://schemas.microsoft.com/office/drawing/2014/main" id="{14499368-D2F0-4E71-B253-A7D6978A707D}"/>
              </a:ext>
            </a:extLst>
          </p:cNvPr>
          <p:cNvSpPr>
            <a:spLocks noChangeArrowheads="1"/>
          </p:cNvSpPr>
          <p:nvPr/>
        </p:nvSpPr>
        <p:spPr bwMode="auto">
          <a:xfrm>
            <a:off x="3288506" y="1480594"/>
            <a:ext cx="2566988" cy="2851547"/>
          </a:xfrm>
          <a:custGeom>
            <a:avLst/>
            <a:gdLst>
              <a:gd name="T0" fmla="*/ 6029325 w 6029325"/>
              <a:gd name="T1" fmla="*/ 1901032 h 3802063"/>
              <a:gd name="T2" fmla="*/ 3014663 w 6029325"/>
              <a:gd name="T3" fmla="*/ 3802063 h 3802063"/>
              <a:gd name="T4" fmla="*/ 0 w 6029325"/>
              <a:gd name="T5" fmla="*/ 1901032 h 3802063"/>
              <a:gd name="T6" fmla="*/ 3014663 w 6029325"/>
              <a:gd name="T7" fmla="*/ 0 h 3802063"/>
              <a:gd name="T8" fmla="*/ 0 60000 65536"/>
              <a:gd name="T9" fmla="*/ 5898240 60000 65536"/>
              <a:gd name="T10" fmla="*/ 11796480 60000 65536"/>
              <a:gd name="T11" fmla="*/ 17694720 60000 65536"/>
              <a:gd name="T12" fmla="*/ 0 w 6029325"/>
              <a:gd name="T13" fmla="*/ 0 h 3802063"/>
              <a:gd name="T14" fmla="*/ 6029325 w 6029325"/>
              <a:gd name="T15" fmla="*/ 3802063 h 3802063"/>
            </a:gdLst>
            <a:ahLst/>
            <a:cxnLst>
              <a:cxn ang="T8">
                <a:pos x="T0" y="T1"/>
              </a:cxn>
              <a:cxn ang="T9">
                <a:pos x="T2" y="T3"/>
              </a:cxn>
              <a:cxn ang="T10">
                <a:pos x="T4" y="T5"/>
              </a:cxn>
              <a:cxn ang="T11">
                <a:pos x="T6" y="T7"/>
              </a:cxn>
            </a:cxnLst>
            <a:rect l="T12" t="T13" r="T14" b="T15"/>
            <a:pathLst>
              <a:path w="6029325" h="38020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ctr"/>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0.30 Henrys.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3.3 Henrys.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3.3 </a:t>
            </a:r>
            <a:r>
              <a:rPr lang="en-US" altLang="en-US" dirty="0" err="1">
                <a:solidFill>
                  <a:srgbClr val="000066"/>
                </a:solidFill>
                <a:latin typeface="Rockwell" panose="02060603020205020403" pitchFamily="18" charset="0"/>
                <a:cs typeface="DejaVu Sans" panose="020B0603030804020204" pitchFamily="34" charset="0"/>
              </a:rPr>
              <a:t>millihenrys</a:t>
            </a:r>
            <a:r>
              <a:rPr lang="en-US" altLang="en-US" dirty="0">
                <a:solidFill>
                  <a:srgbClr val="000066"/>
                </a:solidFill>
                <a:latin typeface="Rockwell" panose="02060603020205020403" pitchFamily="18" charset="0"/>
                <a:cs typeface="DejaVu Sans" panose="020B0603030804020204" pitchFamily="34" charset="0"/>
              </a:rPr>
              <a:t>.</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30 </a:t>
            </a:r>
            <a:r>
              <a:rPr lang="en-US" altLang="en-US" dirty="0" err="1">
                <a:solidFill>
                  <a:srgbClr val="000066"/>
                </a:solidFill>
                <a:latin typeface="Rockwell" panose="02060603020205020403" pitchFamily="18" charset="0"/>
                <a:cs typeface="DejaVu Sans" panose="020B0603030804020204" pitchFamily="34" charset="0"/>
              </a:rPr>
              <a:t>millihenrys</a:t>
            </a:r>
            <a:r>
              <a:rPr lang="en-US" altLang="en-US" dirty="0">
                <a:solidFill>
                  <a:srgbClr val="000066"/>
                </a:solidFill>
                <a:latin typeface="Rockwell" panose="02060603020205020403" pitchFamily="18" charset="0"/>
                <a:cs typeface="DejaVu Sans" panose="020B0603030804020204" pitchFamily="34" charset="0"/>
              </a:rPr>
              <a:t>.</a:t>
            </a:r>
            <a:br>
              <a:rPr lang="en-US" altLang="en-US" sz="1350" dirty="0">
                <a:solidFill>
                  <a:srgbClr val="000000"/>
                </a:solidFill>
                <a:latin typeface="Arial" panose="020B0604020202020204" pitchFamily="34" charset="0"/>
                <a:cs typeface="DejaVu Sans" panose="020B0603030804020204" pitchFamily="34" charset="0"/>
              </a:rPr>
            </a:br>
            <a:br>
              <a:rPr lang="en-US" altLang="en-US" sz="1350" dirty="0">
                <a:solidFill>
                  <a:srgbClr val="000000"/>
                </a:solidFill>
                <a:latin typeface="Arial" panose="020B0604020202020204" pitchFamily="34" charset="0"/>
                <a:cs typeface="DejaVu Sans" panose="020B0603030804020204" pitchFamily="34" charset="0"/>
              </a:rPr>
            </a:br>
            <a:r>
              <a:rPr lang="en-US" altLang="en-US" dirty="0">
                <a:solidFill>
                  <a:srgbClr val="000066"/>
                </a:solidFill>
                <a:latin typeface="Rockwell" panose="02060603020205020403" pitchFamily="18" charset="0"/>
                <a:cs typeface="DejaVu Sans" panose="020B0603030804020204" pitchFamily="34" charset="0"/>
              </a:rPr>
              <a:t> </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45</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52226">
                                            <p:txEl>
                                              <p:pRg st="4" end="4"/>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52226">
                                            <p:txEl>
                                              <p:pRg st="4" end="4"/>
                                            </p:txEl>
                                          </p:spTgt>
                                        </p:tgtEl>
                                        <p:attrNameLst>
                                          <p:attrName>style.fontStyle</p:attrName>
                                        </p:attrNameLst>
                                      </p:cBhvr>
                                      <p:to>
                                        <p:strVal val="normal"/>
                                      </p:to>
                                    </p:set>
                                    <p:set>
                                      <p:cBhvr additive="repl">
                                        <p:cTn id="9" dur="1000"/>
                                        <p:tgtEl>
                                          <p:spTgt spid="52226">
                                            <p:txEl>
                                              <p:pRg st="4" end="4"/>
                                            </p:txEl>
                                          </p:spTgt>
                                        </p:tgtEl>
                                        <p:attrNameLst>
                                          <p:attrName>style.fontWeight</p:attrName>
                                        </p:attrNameLst>
                                      </p:cBhvr>
                                      <p:to>
                                        <p:strVal val="bold"/>
                                      </p:to>
                                    </p:set>
                                    <p:set>
                                      <p:cBhvr additive="repl">
                                        <p:cTn id="10" dur="1000"/>
                                        <p:tgtEl>
                                          <p:spTgt spid="52226">
                                            <p:txEl>
                                              <p:pRg st="4" end="4"/>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52226">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AutoShape 1">
            <a:extLst>
              <a:ext uri="{FF2B5EF4-FFF2-40B4-BE49-F238E27FC236}">
                <a16:creationId xmlns:a16="http://schemas.microsoft.com/office/drawing/2014/main" id="{3C063B27-4CE5-47BD-A1C2-54E64DF45A9F}"/>
              </a:ext>
            </a:extLst>
          </p:cNvPr>
          <p:cNvSpPr>
            <a:spLocks noChangeArrowheads="1"/>
          </p:cNvSpPr>
          <p:nvPr/>
        </p:nvSpPr>
        <p:spPr bwMode="auto">
          <a:xfrm>
            <a:off x="342900" y="383381"/>
            <a:ext cx="8515350" cy="914400"/>
          </a:xfrm>
          <a:custGeom>
            <a:avLst/>
            <a:gdLst>
              <a:gd name="T0" fmla="*/ 9643402 w 8988425"/>
              <a:gd name="T1" fmla="*/ 7732139 h 868363"/>
              <a:gd name="T2" fmla="*/ 4821702 w 8988425"/>
              <a:gd name="T3" fmla="*/ 15464259 h 868363"/>
              <a:gd name="T4" fmla="*/ 0 w 8988425"/>
              <a:gd name="T5" fmla="*/ 7732139 h 868363"/>
              <a:gd name="T6" fmla="*/ 4821702 w 8988425"/>
              <a:gd name="T7" fmla="*/ 0 h 868363"/>
              <a:gd name="T8" fmla="*/ 0 60000 65536"/>
              <a:gd name="T9" fmla="*/ 5898240 60000 65536"/>
              <a:gd name="T10" fmla="*/ 11796480 60000 65536"/>
              <a:gd name="T11" fmla="*/ 17694720 60000 65536"/>
              <a:gd name="T12" fmla="*/ 0 w 8988425"/>
              <a:gd name="T13" fmla="*/ 0 h 868363"/>
              <a:gd name="T14" fmla="*/ 8988425 w 8988425"/>
              <a:gd name="T15" fmla="*/ 868363 h 868363"/>
            </a:gdLst>
            <a:ahLst/>
            <a:cxnLst>
              <a:cxn ang="T8">
                <a:pos x="T0" y="T1"/>
              </a:cxn>
              <a:cxn ang="T9">
                <a:pos x="T2" y="T3"/>
              </a:cxn>
              <a:cxn ang="T10">
                <a:pos x="T4" y="T5"/>
              </a:cxn>
              <a:cxn ang="T11">
                <a:pos x="T6" y="T7"/>
              </a:cxn>
            </a:cxnLst>
            <a:rect l="T12" t="T13" r="T14" b="T15"/>
            <a:pathLst>
              <a:path w="8988425" h="8683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FF0000"/>
                </a:solidFill>
                <a:latin typeface="Rockwell" panose="02060603020205020403" pitchFamily="18" charset="0"/>
                <a:cs typeface="DejaVu Sans" panose="020B0603030804020204" pitchFamily="34" charset="0"/>
              </a:rPr>
              <a:t>G5C11</a:t>
            </a:r>
            <a:r>
              <a:rPr lang="en-US" altLang="en-US" sz="2700" dirty="0">
                <a:solidFill>
                  <a:srgbClr val="FF0000"/>
                </a:solidFill>
                <a:latin typeface="Rockwell" panose="02060603020205020403" pitchFamily="18" charset="0"/>
                <a:cs typeface="DejaVu Sans" panose="020B0603030804020204" pitchFamily="34" charset="0"/>
              </a:rPr>
              <a:t> 	</a:t>
            </a:r>
            <a:r>
              <a:rPr lang="en-US" altLang="en-US" sz="2400" dirty="0">
                <a:solidFill>
                  <a:srgbClr val="FF0000"/>
                </a:solidFill>
                <a:latin typeface="Rockwell" panose="02060603020205020403" pitchFamily="18" charset="0"/>
                <a:cs typeface="DejaVu Sans" panose="020B0603030804020204" pitchFamily="34" charset="0"/>
              </a:rPr>
              <a:t>What is the inductance of a 20 millihenry 			       			inductor in series with a 50 millihenry inductor</a:t>
            </a:r>
            <a:r>
              <a:rPr lang="en-US" altLang="en-US" sz="2400" dirty="0">
                <a:solidFill>
                  <a:srgbClr val="FFFFFF"/>
                </a:solidFill>
                <a:latin typeface="Rockwell" panose="02060603020205020403" pitchFamily="18" charset="0"/>
                <a:cs typeface="DejaVu Sans" panose="020B0603030804020204" pitchFamily="34" charset="0"/>
              </a:rPr>
              <a:t>?</a:t>
            </a:r>
            <a:endParaRPr lang="en-US" altLang="en-US" dirty="0">
              <a:solidFill>
                <a:srgbClr val="FFFFFF"/>
              </a:solidFill>
              <a:latin typeface="Rockwell" panose="02060603020205020403" pitchFamily="18" charset="0"/>
              <a:cs typeface="DejaVu Sans" panose="020B0603030804020204" pitchFamily="34" charset="0"/>
            </a:endParaRPr>
          </a:p>
        </p:txBody>
      </p:sp>
      <p:sp>
        <p:nvSpPr>
          <p:cNvPr id="53250" name="AutoShape 2">
            <a:extLst>
              <a:ext uri="{FF2B5EF4-FFF2-40B4-BE49-F238E27FC236}">
                <a16:creationId xmlns:a16="http://schemas.microsoft.com/office/drawing/2014/main" id="{879C9EC2-FE20-4094-B9E8-19B93B9700F9}"/>
              </a:ext>
            </a:extLst>
          </p:cNvPr>
          <p:cNvSpPr>
            <a:spLocks noChangeArrowheads="1"/>
          </p:cNvSpPr>
          <p:nvPr/>
        </p:nvSpPr>
        <p:spPr bwMode="auto">
          <a:xfrm>
            <a:off x="3131939" y="1600200"/>
            <a:ext cx="2880122" cy="2702719"/>
          </a:xfrm>
          <a:custGeom>
            <a:avLst/>
            <a:gdLst>
              <a:gd name="T0" fmla="*/ 5972175 w 5972175"/>
              <a:gd name="T1" fmla="*/ 1801813 h 3603625"/>
              <a:gd name="T2" fmla="*/ 2986088 w 5972175"/>
              <a:gd name="T3" fmla="*/ 3603625 h 3603625"/>
              <a:gd name="T4" fmla="*/ 0 w 5972175"/>
              <a:gd name="T5" fmla="*/ 1801813 h 3603625"/>
              <a:gd name="T6" fmla="*/ 2986088 w 5972175"/>
              <a:gd name="T7" fmla="*/ 0 h 3603625"/>
              <a:gd name="T8" fmla="*/ 0 60000 65536"/>
              <a:gd name="T9" fmla="*/ 5898240 60000 65536"/>
              <a:gd name="T10" fmla="*/ 11796480 60000 65536"/>
              <a:gd name="T11" fmla="*/ 17694720 60000 65536"/>
              <a:gd name="T12" fmla="*/ 0 w 5972175"/>
              <a:gd name="T13" fmla="*/ 0 h 3603625"/>
              <a:gd name="T14" fmla="*/ 5972175 w 5972175"/>
              <a:gd name="T15" fmla="*/ 3603625 h 3603625"/>
            </a:gdLst>
            <a:ahLst/>
            <a:cxnLst>
              <a:cxn ang="T8">
                <a:pos x="T0" y="T1"/>
              </a:cxn>
              <a:cxn ang="T9">
                <a:pos x="T2" y="T3"/>
              </a:cxn>
              <a:cxn ang="T10">
                <a:pos x="T4" y="T5"/>
              </a:cxn>
              <a:cxn ang="T11">
                <a:pos x="T6" y="T7"/>
              </a:cxn>
            </a:cxnLst>
            <a:rect l="T12" t="T13" r="T14" b="T15"/>
            <a:pathLst>
              <a:path w="5972175" h="3603625">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ctr"/>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0.07 </a:t>
            </a:r>
            <a:r>
              <a:rPr lang="en-US" altLang="en-US" dirty="0" err="1">
                <a:solidFill>
                  <a:srgbClr val="000066"/>
                </a:solidFill>
                <a:latin typeface="Rockwell" panose="02060603020205020403" pitchFamily="18" charset="0"/>
                <a:cs typeface="DejaVu Sans" panose="020B0603030804020204" pitchFamily="34" charset="0"/>
              </a:rPr>
              <a:t>millihenrys</a:t>
            </a:r>
            <a:r>
              <a:rPr lang="en-US" altLang="en-US" dirty="0">
                <a:solidFill>
                  <a:srgbClr val="000066"/>
                </a:solidFill>
                <a:latin typeface="Rockwell" panose="02060603020205020403" pitchFamily="18" charset="0"/>
                <a:cs typeface="DejaVu Sans" panose="020B0603030804020204" pitchFamily="34" charset="0"/>
              </a:rPr>
              <a:t>.</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14.3 </a:t>
            </a:r>
            <a:r>
              <a:rPr lang="en-US" altLang="en-US" dirty="0" err="1">
                <a:solidFill>
                  <a:srgbClr val="000066"/>
                </a:solidFill>
                <a:latin typeface="Rockwell" panose="02060603020205020403" pitchFamily="18" charset="0"/>
                <a:cs typeface="DejaVu Sans" panose="020B0603030804020204" pitchFamily="34" charset="0"/>
              </a:rPr>
              <a:t>millihenrys</a:t>
            </a:r>
            <a:r>
              <a:rPr lang="en-US" altLang="en-US" dirty="0">
                <a:solidFill>
                  <a:srgbClr val="000066"/>
                </a:solidFill>
                <a:latin typeface="Rockwell" panose="02060603020205020403" pitchFamily="18" charset="0"/>
                <a:cs typeface="DejaVu Sans" panose="020B0603030804020204" pitchFamily="34" charset="0"/>
              </a:rPr>
              <a:t>.</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70 </a:t>
            </a:r>
            <a:r>
              <a:rPr lang="en-US" altLang="en-US" dirty="0" err="1">
                <a:solidFill>
                  <a:srgbClr val="000066"/>
                </a:solidFill>
                <a:latin typeface="Rockwell" panose="02060603020205020403" pitchFamily="18" charset="0"/>
                <a:cs typeface="DejaVu Sans" panose="020B0603030804020204" pitchFamily="34" charset="0"/>
              </a:rPr>
              <a:t>millihenrys</a:t>
            </a:r>
            <a:r>
              <a:rPr lang="en-US" altLang="en-US" dirty="0">
                <a:solidFill>
                  <a:srgbClr val="000066"/>
                </a:solidFill>
                <a:latin typeface="Rockwell" panose="02060603020205020403" pitchFamily="18" charset="0"/>
                <a:cs typeface="DejaVu Sans" panose="020B0603030804020204" pitchFamily="34" charset="0"/>
              </a:rPr>
              <a:t>.</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1000 </a:t>
            </a:r>
            <a:r>
              <a:rPr lang="en-US" altLang="en-US" dirty="0" err="1">
                <a:solidFill>
                  <a:srgbClr val="000066"/>
                </a:solidFill>
                <a:latin typeface="Rockwell" panose="02060603020205020403" pitchFamily="18" charset="0"/>
                <a:cs typeface="DejaVu Sans" panose="020B0603030804020204" pitchFamily="34" charset="0"/>
              </a:rPr>
              <a:t>millihenrys</a:t>
            </a:r>
            <a:r>
              <a:rPr lang="en-US" altLang="en-US" dirty="0">
                <a:solidFill>
                  <a:srgbClr val="000066"/>
                </a:solidFill>
                <a:latin typeface="Rockwell" panose="02060603020205020403" pitchFamily="18" charset="0"/>
                <a:cs typeface="DejaVu Sans" panose="020B0603030804020204" pitchFamily="34" charset="0"/>
              </a:rPr>
              <a:t>.</a:t>
            </a:r>
            <a:br>
              <a:rPr lang="en-US" altLang="en-US" sz="1350" dirty="0">
                <a:solidFill>
                  <a:srgbClr val="000000"/>
                </a:solidFill>
                <a:latin typeface="Arial" panose="020B0604020202020204" pitchFamily="34" charset="0"/>
                <a:cs typeface="DejaVu Sans" panose="020B0603030804020204" pitchFamily="34" charset="0"/>
              </a:rPr>
            </a:br>
            <a:r>
              <a:rPr lang="en-US" altLang="en-US" dirty="0">
                <a:solidFill>
                  <a:srgbClr val="000066"/>
                </a:solidFill>
                <a:latin typeface="Rockwell" panose="02060603020205020403" pitchFamily="18" charset="0"/>
                <a:cs typeface="DejaVu Sans" panose="020B0603030804020204" pitchFamily="34" charset="0"/>
              </a:rPr>
              <a:t> </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46</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53250">
                                            <p:txEl>
                                              <p:pRg st="4" end="4"/>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53250">
                                            <p:txEl>
                                              <p:pRg st="4" end="4"/>
                                            </p:txEl>
                                          </p:spTgt>
                                        </p:tgtEl>
                                        <p:attrNameLst>
                                          <p:attrName>style.fontStyle</p:attrName>
                                        </p:attrNameLst>
                                      </p:cBhvr>
                                      <p:to>
                                        <p:strVal val="normal"/>
                                      </p:to>
                                    </p:set>
                                    <p:set>
                                      <p:cBhvr additive="repl">
                                        <p:cTn id="9" dur="1000"/>
                                        <p:tgtEl>
                                          <p:spTgt spid="53250">
                                            <p:txEl>
                                              <p:pRg st="4" end="4"/>
                                            </p:txEl>
                                          </p:spTgt>
                                        </p:tgtEl>
                                        <p:attrNameLst>
                                          <p:attrName>style.fontWeight</p:attrName>
                                        </p:attrNameLst>
                                      </p:cBhvr>
                                      <p:to>
                                        <p:strVal val="bold"/>
                                      </p:to>
                                    </p:set>
                                    <p:set>
                                      <p:cBhvr additive="repl">
                                        <p:cTn id="10" dur="1000"/>
                                        <p:tgtEl>
                                          <p:spTgt spid="53250">
                                            <p:txEl>
                                              <p:pRg st="4" end="4"/>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53250">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AutoShape 1">
            <a:extLst>
              <a:ext uri="{FF2B5EF4-FFF2-40B4-BE49-F238E27FC236}">
                <a16:creationId xmlns:a16="http://schemas.microsoft.com/office/drawing/2014/main" id="{DA1A00CA-B802-4A0F-9AEF-DEDAE2A10A28}"/>
              </a:ext>
            </a:extLst>
          </p:cNvPr>
          <p:cNvSpPr>
            <a:spLocks noChangeArrowheads="1"/>
          </p:cNvSpPr>
          <p:nvPr/>
        </p:nvSpPr>
        <p:spPr bwMode="auto">
          <a:xfrm>
            <a:off x="457200" y="205502"/>
            <a:ext cx="8229600" cy="1005840"/>
          </a:xfrm>
          <a:custGeom>
            <a:avLst/>
            <a:gdLst>
              <a:gd name="T0" fmla="*/ 10865051 w 8642350"/>
              <a:gd name="T1" fmla="*/ 5308646 h 868363"/>
              <a:gd name="T2" fmla="*/ 5432526 w 8642350"/>
              <a:gd name="T3" fmla="*/ 10617288 h 868363"/>
              <a:gd name="T4" fmla="*/ 0 w 8642350"/>
              <a:gd name="T5" fmla="*/ 5308646 h 868363"/>
              <a:gd name="T6" fmla="*/ 5432526 w 8642350"/>
              <a:gd name="T7" fmla="*/ 0 h 868363"/>
              <a:gd name="T8" fmla="*/ 0 60000 65536"/>
              <a:gd name="T9" fmla="*/ 5898240 60000 65536"/>
              <a:gd name="T10" fmla="*/ 11796480 60000 65536"/>
              <a:gd name="T11" fmla="*/ 17694720 60000 65536"/>
              <a:gd name="T12" fmla="*/ 0 w 8642350"/>
              <a:gd name="T13" fmla="*/ 0 h 868363"/>
              <a:gd name="T14" fmla="*/ 8642350 w 8642350"/>
              <a:gd name="T15" fmla="*/ 868363 h 868363"/>
            </a:gdLst>
            <a:ahLst/>
            <a:cxnLst>
              <a:cxn ang="T8">
                <a:pos x="T0" y="T1"/>
              </a:cxn>
              <a:cxn ang="T9">
                <a:pos x="T2" y="T3"/>
              </a:cxn>
              <a:cxn ang="T10">
                <a:pos x="T4" y="T5"/>
              </a:cxn>
              <a:cxn ang="T11">
                <a:pos x="T6" y="T7"/>
              </a:cxn>
            </a:cxnLst>
            <a:rect l="T12" t="T13" r="T14" b="T15"/>
            <a:pathLst>
              <a:path w="8642350" h="8683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FF0000"/>
                </a:solidFill>
                <a:latin typeface="Rockwell" panose="02060603020205020403" pitchFamily="18" charset="0"/>
                <a:cs typeface="DejaVu Sans" panose="020B0603030804020204" pitchFamily="34" charset="0"/>
              </a:rPr>
              <a:t>G6A11</a:t>
            </a:r>
            <a:r>
              <a:rPr lang="en-US" altLang="en-US" sz="2700" dirty="0">
                <a:solidFill>
                  <a:srgbClr val="FF0000"/>
                </a:solidFill>
                <a:latin typeface="Rockwell" panose="02060603020205020403" pitchFamily="18" charset="0"/>
                <a:cs typeface="DejaVu Sans" panose="020B0603030804020204" pitchFamily="34" charset="0"/>
              </a:rPr>
              <a:t> 	</a:t>
            </a:r>
            <a:r>
              <a:rPr lang="en-US" altLang="en-US" sz="2400" dirty="0">
                <a:solidFill>
                  <a:srgbClr val="FF0000"/>
                </a:solidFill>
                <a:latin typeface="Rockwell" panose="02060603020205020403" pitchFamily="18" charset="0"/>
                <a:cs typeface="DejaVu Sans" panose="020B0603030804020204" pitchFamily="34" charset="0"/>
              </a:rPr>
              <a:t>What happen when an inductor is operated 			above it self-resonant frequency </a:t>
            </a:r>
            <a:r>
              <a:rPr lang="en-US" altLang="en-US" sz="2400" dirty="0">
                <a:solidFill>
                  <a:srgbClr val="FFFFFF"/>
                </a:solidFill>
                <a:latin typeface="Rockwell" panose="02060603020205020403" pitchFamily="18" charset="0"/>
                <a:cs typeface="DejaVu Sans" panose="020B0603030804020204" pitchFamily="34" charset="0"/>
              </a:rPr>
              <a:t>? </a:t>
            </a:r>
            <a:endParaRPr lang="en-US" altLang="en-US" dirty="0">
              <a:solidFill>
                <a:srgbClr val="FFFFFF"/>
              </a:solidFill>
              <a:latin typeface="Rockwell" panose="02060603020205020403" pitchFamily="18" charset="0"/>
              <a:cs typeface="DejaVu Sans" panose="020B0603030804020204" pitchFamily="34" charset="0"/>
            </a:endParaRPr>
          </a:p>
        </p:txBody>
      </p:sp>
      <p:sp>
        <p:nvSpPr>
          <p:cNvPr id="54274" name="AutoShape 2">
            <a:extLst>
              <a:ext uri="{FF2B5EF4-FFF2-40B4-BE49-F238E27FC236}">
                <a16:creationId xmlns:a16="http://schemas.microsoft.com/office/drawing/2014/main" id="{D8E5AD35-BF15-4F8D-BC5B-57AA0616739C}"/>
              </a:ext>
            </a:extLst>
          </p:cNvPr>
          <p:cNvSpPr>
            <a:spLocks noChangeArrowheads="1"/>
          </p:cNvSpPr>
          <p:nvPr/>
        </p:nvSpPr>
        <p:spPr bwMode="auto">
          <a:xfrm>
            <a:off x="2783086" y="1485900"/>
            <a:ext cx="3577828" cy="2949178"/>
          </a:xfrm>
          <a:custGeom>
            <a:avLst/>
            <a:gdLst>
              <a:gd name="T0" fmla="*/ 8642350 w 8642350"/>
              <a:gd name="T1" fmla="*/ 2481263 h 4962525"/>
              <a:gd name="T2" fmla="*/ 4321175 w 8642350"/>
              <a:gd name="T3" fmla="*/ 4962525 h 4962525"/>
              <a:gd name="T4" fmla="*/ 0 w 8642350"/>
              <a:gd name="T5" fmla="*/ 2481263 h 4962525"/>
              <a:gd name="T6" fmla="*/ 4321175 w 8642350"/>
              <a:gd name="T7" fmla="*/ 0 h 4962525"/>
              <a:gd name="T8" fmla="*/ 0 60000 65536"/>
              <a:gd name="T9" fmla="*/ 5898240 60000 65536"/>
              <a:gd name="T10" fmla="*/ 11796480 60000 65536"/>
              <a:gd name="T11" fmla="*/ 17694720 60000 65536"/>
              <a:gd name="T12" fmla="*/ 0 w 8642350"/>
              <a:gd name="T13" fmla="*/ 0 h 4962525"/>
              <a:gd name="T14" fmla="*/ 8642350 w 8642350"/>
              <a:gd name="T15" fmla="*/ 4962525 h 4962525"/>
            </a:gdLst>
            <a:ahLst/>
            <a:cxnLst>
              <a:cxn ang="T8">
                <a:pos x="T0" y="T1"/>
              </a:cxn>
              <a:cxn ang="T9">
                <a:pos x="T2" y="T3"/>
              </a:cxn>
              <a:cxn ang="T10">
                <a:pos x="T4" y="T5"/>
              </a:cxn>
              <a:cxn ang="T11">
                <a:pos x="T6" y="T7"/>
              </a:cxn>
            </a:cxnLst>
            <a:rect l="T12" t="T13" r="T14" b="T15"/>
            <a:pathLst>
              <a:path w="8642350" h="4962525">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ctr"/>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Its reactance increases.</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 Harmonics are generated.</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It becomes capacitive.</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Catastrophic failure is likely.</a:t>
            </a:r>
            <a:br>
              <a:rPr lang="en-US" altLang="en-US" sz="1350" dirty="0">
                <a:solidFill>
                  <a:srgbClr val="000000"/>
                </a:solidFill>
                <a:latin typeface="Arial" panose="020B0604020202020204" pitchFamily="34" charset="0"/>
                <a:cs typeface="DejaVu Sans" panose="020B0603030804020204" pitchFamily="34" charset="0"/>
              </a:rPr>
            </a:br>
            <a:r>
              <a:rPr lang="en-US" altLang="en-US" dirty="0">
                <a:solidFill>
                  <a:srgbClr val="000066"/>
                </a:solidFill>
                <a:latin typeface="Rockwell" panose="02060603020205020403" pitchFamily="18" charset="0"/>
                <a:cs typeface="DejaVu Sans" panose="020B0603030804020204" pitchFamily="34" charset="0"/>
              </a:rPr>
              <a:t> </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47</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54274">
                                            <p:txEl>
                                              <p:pRg st="4" end="4"/>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54274">
                                            <p:txEl>
                                              <p:pRg st="4" end="4"/>
                                            </p:txEl>
                                          </p:spTgt>
                                        </p:tgtEl>
                                        <p:attrNameLst>
                                          <p:attrName>style.fontStyle</p:attrName>
                                        </p:attrNameLst>
                                      </p:cBhvr>
                                      <p:to>
                                        <p:strVal val="normal"/>
                                      </p:to>
                                    </p:set>
                                    <p:set>
                                      <p:cBhvr additive="repl">
                                        <p:cTn id="9" dur="1000"/>
                                        <p:tgtEl>
                                          <p:spTgt spid="54274">
                                            <p:txEl>
                                              <p:pRg st="4" end="4"/>
                                            </p:txEl>
                                          </p:spTgt>
                                        </p:tgtEl>
                                        <p:attrNameLst>
                                          <p:attrName>style.fontWeight</p:attrName>
                                        </p:attrNameLst>
                                      </p:cBhvr>
                                      <p:to>
                                        <p:strVal val="bold"/>
                                      </p:to>
                                    </p:set>
                                    <p:set>
                                      <p:cBhvr additive="repl">
                                        <p:cTn id="10" dur="1000"/>
                                        <p:tgtEl>
                                          <p:spTgt spid="54274">
                                            <p:txEl>
                                              <p:pRg st="4" end="4"/>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54274">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AutoShape 1">
            <a:extLst>
              <a:ext uri="{FF2B5EF4-FFF2-40B4-BE49-F238E27FC236}">
                <a16:creationId xmlns:a16="http://schemas.microsoft.com/office/drawing/2014/main" id="{DA1A00CA-B802-4A0F-9AEF-DEDAE2A10A28}"/>
              </a:ext>
            </a:extLst>
          </p:cNvPr>
          <p:cNvSpPr>
            <a:spLocks noChangeArrowheads="1"/>
          </p:cNvSpPr>
          <p:nvPr/>
        </p:nvSpPr>
        <p:spPr bwMode="auto">
          <a:xfrm>
            <a:off x="457200" y="205502"/>
            <a:ext cx="8229600" cy="1005840"/>
          </a:xfrm>
          <a:custGeom>
            <a:avLst/>
            <a:gdLst>
              <a:gd name="T0" fmla="*/ 10865051 w 8642350"/>
              <a:gd name="T1" fmla="*/ 5308646 h 868363"/>
              <a:gd name="T2" fmla="*/ 5432526 w 8642350"/>
              <a:gd name="T3" fmla="*/ 10617288 h 868363"/>
              <a:gd name="T4" fmla="*/ 0 w 8642350"/>
              <a:gd name="T5" fmla="*/ 5308646 h 868363"/>
              <a:gd name="T6" fmla="*/ 5432526 w 8642350"/>
              <a:gd name="T7" fmla="*/ 0 h 868363"/>
              <a:gd name="T8" fmla="*/ 0 60000 65536"/>
              <a:gd name="T9" fmla="*/ 5898240 60000 65536"/>
              <a:gd name="T10" fmla="*/ 11796480 60000 65536"/>
              <a:gd name="T11" fmla="*/ 17694720 60000 65536"/>
              <a:gd name="T12" fmla="*/ 0 w 8642350"/>
              <a:gd name="T13" fmla="*/ 0 h 868363"/>
              <a:gd name="T14" fmla="*/ 8642350 w 8642350"/>
              <a:gd name="T15" fmla="*/ 868363 h 868363"/>
            </a:gdLst>
            <a:ahLst/>
            <a:cxnLst>
              <a:cxn ang="T8">
                <a:pos x="T0" y="T1"/>
              </a:cxn>
              <a:cxn ang="T9">
                <a:pos x="T2" y="T3"/>
              </a:cxn>
              <a:cxn ang="T10">
                <a:pos x="T4" y="T5"/>
              </a:cxn>
              <a:cxn ang="T11">
                <a:pos x="T6" y="T7"/>
              </a:cxn>
            </a:cxnLst>
            <a:rect l="T12" t="T13" r="T14" b="T15"/>
            <a:pathLst>
              <a:path w="8642350" h="8683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FF0000"/>
                </a:solidFill>
                <a:latin typeface="Rockwell" panose="02060603020205020403" pitchFamily="18" charset="0"/>
                <a:cs typeface="DejaVu Sans" panose="020B0603030804020204" pitchFamily="34" charset="0"/>
              </a:rPr>
              <a:t>G5A02      What is reactance?</a:t>
            </a:r>
            <a:r>
              <a:rPr lang="en-US" altLang="en-US" sz="2700" dirty="0">
                <a:solidFill>
                  <a:srgbClr val="FF0000"/>
                </a:solidFill>
                <a:latin typeface="Rockwell" panose="02060603020205020403" pitchFamily="18" charset="0"/>
                <a:cs typeface="DejaVu Sans" panose="020B0603030804020204" pitchFamily="34" charset="0"/>
              </a:rPr>
              <a:t> 	</a:t>
            </a:r>
            <a:endParaRPr lang="en-US" altLang="en-US" dirty="0">
              <a:solidFill>
                <a:srgbClr val="FFFFFF"/>
              </a:solidFill>
              <a:latin typeface="Rockwell" panose="02060603020205020403" pitchFamily="18" charset="0"/>
              <a:cs typeface="DejaVu Sans" panose="020B0603030804020204" pitchFamily="34" charset="0"/>
            </a:endParaRPr>
          </a:p>
        </p:txBody>
      </p:sp>
      <p:sp>
        <p:nvSpPr>
          <p:cNvPr id="54274" name="AutoShape 2">
            <a:extLst>
              <a:ext uri="{FF2B5EF4-FFF2-40B4-BE49-F238E27FC236}">
                <a16:creationId xmlns:a16="http://schemas.microsoft.com/office/drawing/2014/main" id="{D8E5AD35-BF15-4F8D-BC5B-57AA0616739C}"/>
              </a:ext>
            </a:extLst>
          </p:cNvPr>
          <p:cNvSpPr>
            <a:spLocks noChangeArrowheads="1"/>
          </p:cNvSpPr>
          <p:nvPr/>
        </p:nvSpPr>
        <p:spPr bwMode="auto">
          <a:xfrm>
            <a:off x="1785878" y="1453567"/>
            <a:ext cx="5572244" cy="2949178"/>
          </a:xfrm>
          <a:custGeom>
            <a:avLst/>
            <a:gdLst>
              <a:gd name="T0" fmla="*/ 8642350 w 8642350"/>
              <a:gd name="T1" fmla="*/ 2481263 h 4962525"/>
              <a:gd name="T2" fmla="*/ 4321175 w 8642350"/>
              <a:gd name="T3" fmla="*/ 4962525 h 4962525"/>
              <a:gd name="T4" fmla="*/ 0 w 8642350"/>
              <a:gd name="T5" fmla="*/ 2481263 h 4962525"/>
              <a:gd name="T6" fmla="*/ 4321175 w 8642350"/>
              <a:gd name="T7" fmla="*/ 0 h 4962525"/>
              <a:gd name="T8" fmla="*/ 0 60000 65536"/>
              <a:gd name="T9" fmla="*/ 5898240 60000 65536"/>
              <a:gd name="T10" fmla="*/ 11796480 60000 65536"/>
              <a:gd name="T11" fmla="*/ 17694720 60000 65536"/>
              <a:gd name="T12" fmla="*/ 0 w 8642350"/>
              <a:gd name="T13" fmla="*/ 0 h 4962525"/>
              <a:gd name="T14" fmla="*/ 8642350 w 8642350"/>
              <a:gd name="T15" fmla="*/ 4962525 h 4962525"/>
            </a:gdLst>
            <a:ahLst/>
            <a:cxnLst>
              <a:cxn ang="T8">
                <a:pos x="T0" y="T1"/>
              </a:cxn>
              <a:cxn ang="T9">
                <a:pos x="T2" y="T3"/>
              </a:cxn>
              <a:cxn ang="T10">
                <a:pos x="T4" y="T5"/>
              </a:cxn>
              <a:cxn ang="T11">
                <a:pos x="T6" y="T7"/>
              </a:cxn>
            </a:cxnLst>
            <a:rect l="T12" t="T13" r="T14" b="T15"/>
            <a:pathLst>
              <a:path w="8642350" h="4962525">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ctr"/>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Opposition to the flow of direct current caused by resistance</a:t>
            </a: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 Opposition to the flow of alternating current caused by capacitance or inductance</a:t>
            </a: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Reinforcement of the flow of direct current caused by resistance</a:t>
            </a:r>
          </a:p>
          <a:p>
            <a:pPr>
              <a:spcBef>
                <a:spcPts val="450"/>
              </a:spcBef>
              <a:buClr>
                <a:srgbClr val="FF1515"/>
              </a:buClr>
              <a:buSzPct val="100000"/>
              <a:buFont typeface="Times New Roman" panose="02020603050405020304" pitchFamily="18" charset="0"/>
              <a:buAutoNum type="alphaUcPeriod"/>
            </a:pPr>
            <a:r>
              <a:rPr lang="en-US" altLang="en-US" dirty="0">
                <a:solidFill>
                  <a:srgbClr val="181A40"/>
                </a:solidFill>
                <a:latin typeface="Rockwell" panose="02060603020205020403" pitchFamily="18" charset="0"/>
                <a:cs typeface="DejaVu Sans" panose="020B0603030804020204" pitchFamily="34" charset="0"/>
              </a:rPr>
              <a:t>Reinforcement of the flow of alternating current caused by capacitance or inductance</a:t>
            </a:r>
            <a:br>
              <a:rPr lang="en-US" altLang="en-US" sz="1350" dirty="0">
                <a:solidFill>
                  <a:srgbClr val="000000"/>
                </a:solidFill>
                <a:latin typeface="Arial" panose="020B0604020202020204" pitchFamily="34" charset="0"/>
                <a:cs typeface="DejaVu Sans" panose="020B0603030804020204" pitchFamily="34" charset="0"/>
              </a:rPr>
            </a:br>
            <a:r>
              <a:rPr lang="en-US" altLang="en-US" dirty="0">
                <a:solidFill>
                  <a:srgbClr val="000066"/>
                </a:solidFill>
                <a:latin typeface="Rockwell" panose="02060603020205020403" pitchFamily="18" charset="0"/>
                <a:cs typeface="DejaVu Sans" panose="020B0603030804020204" pitchFamily="34" charset="0"/>
              </a:rPr>
              <a:t> </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48</a:t>
            </a:fld>
            <a:endParaRPr lang="en-US"/>
          </a:p>
        </p:txBody>
      </p:sp>
    </p:spTree>
    <p:extLst>
      <p:ext uri="{BB962C8B-B14F-4D97-AF65-F5344CB8AC3E}">
        <p14:creationId xmlns:p14="http://schemas.microsoft.com/office/powerpoint/2010/main" val="359078846"/>
      </p:ext>
    </p:extLst>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idx="4294967295"/>
          </p:nvPr>
        </p:nvSpPr>
        <p:spPr>
          <a:xfrm>
            <a:off x="1688780" y="475288"/>
            <a:ext cx="5766436" cy="841297"/>
          </a:xfrm>
        </p:spPr>
        <p:txBody>
          <a:bodyPr anchor="t">
            <a:normAutofit fontScale="90000"/>
          </a:bodyPr>
          <a:lstStyle/>
          <a:p>
            <a:pPr marL="0" marR="0" algn="l">
              <a:spcBef>
                <a:spcPts val="0"/>
              </a:spcBef>
              <a:spcAft>
                <a:spcPts val="0"/>
              </a:spcAft>
            </a:pPr>
            <a:r>
              <a:rPr lang="en-US" altLang="en-US" sz="3000" dirty="0">
                <a:latin typeface="+mn-lt"/>
              </a:rPr>
              <a:t>G5A12</a:t>
            </a:r>
            <a:r>
              <a:rPr lang="en-US" altLang="en-US" sz="2700" dirty="0"/>
              <a:t> </a:t>
            </a:r>
            <a:r>
              <a:rPr lang="en-US" sz="2800" dirty="0">
                <a:effectLst/>
                <a:latin typeface="Calibri" panose="020F0502020204030204" pitchFamily="34" charset="0"/>
                <a:ea typeface="Calibri" panose="020F0502020204030204" pitchFamily="34" charset="0"/>
                <a:cs typeface="Calibri" panose="020F0502020204030204" pitchFamily="34" charset="0"/>
              </a:rPr>
              <a:t>What occurs in an LC circuit at resonance? </a:t>
            </a:r>
            <a:r>
              <a:rPr lang="en-US" altLang="en-US" sz="2700" dirty="0"/>
              <a:t> </a:t>
            </a:r>
          </a:p>
        </p:txBody>
      </p:sp>
      <p:sp>
        <p:nvSpPr>
          <p:cNvPr id="3579907" name="Rectangle 3"/>
          <p:cNvSpPr>
            <a:spLocks noGrp="1" noChangeArrowheads="1"/>
          </p:cNvSpPr>
          <p:nvPr>
            <p:ph type="body" idx="4294967295"/>
          </p:nvPr>
        </p:nvSpPr>
        <p:spPr>
          <a:xfrm>
            <a:off x="1468436" y="1196920"/>
            <a:ext cx="6207125" cy="3721894"/>
          </a:xfrm>
        </p:spPr>
        <p:txBody>
          <a:bodyPr anchor="ctr"/>
          <a:lstStyle/>
          <a:p>
            <a:pPr marL="285750" indent="-285750">
              <a:buFontTx/>
              <a:buAutoNum type="alphaUcPeriod"/>
            </a:pPr>
            <a:r>
              <a:rPr lang="en-US" altLang="en-US" dirty="0">
                <a:solidFill>
                  <a:srgbClr val="181A40"/>
                </a:solidFill>
                <a:latin typeface="Rockwell" panose="02060603020205020403" pitchFamily="18" charset="0"/>
              </a:rPr>
              <a:t>Current and Voltages are equal</a:t>
            </a:r>
          </a:p>
          <a:p>
            <a:pPr marL="285750" indent="-285750">
              <a:buFontTx/>
              <a:buAutoNum type="alphaUcPeriod"/>
            </a:pPr>
            <a:endParaRPr lang="en-US" altLang="en-US" dirty="0">
              <a:solidFill>
                <a:srgbClr val="181A40"/>
              </a:solidFill>
              <a:latin typeface="Rockwell" panose="02060603020205020403" pitchFamily="18" charset="0"/>
            </a:endParaRPr>
          </a:p>
          <a:p>
            <a:pPr marL="285750" indent="-285750">
              <a:buFontTx/>
              <a:buAutoNum type="alphaUcPeriod"/>
            </a:pPr>
            <a:r>
              <a:rPr lang="en-US" altLang="en-US" dirty="0">
                <a:solidFill>
                  <a:srgbClr val="181A40"/>
                </a:solidFill>
                <a:latin typeface="Rockwell" panose="02060603020205020403" pitchFamily="18" charset="0"/>
              </a:rPr>
              <a:t>Resistance is cancelled</a:t>
            </a:r>
          </a:p>
          <a:p>
            <a:pPr marL="285750" indent="-285750">
              <a:buFontTx/>
              <a:buAutoNum type="alphaUcPeriod"/>
            </a:pPr>
            <a:endParaRPr lang="en-US" altLang="en-US" dirty="0">
              <a:solidFill>
                <a:srgbClr val="181A40"/>
              </a:solidFill>
              <a:latin typeface="Rockwell" panose="02060603020205020403" pitchFamily="18" charset="0"/>
            </a:endParaRPr>
          </a:p>
          <a:p>
            <a:pPr marL="285750" indent="-285750">
              <a:buFontTx/>
              <a:buAutoNum type="alphaUcPeriod"/>
            </a:pPr>
            <a:r>
              <a:rPr lang="en-US" altLang="en-US" dirty="0">
                <a:solidFill>
                  <a:srgbClr val="181A40"/>
                </a:solidFill>
                <a:latin typeface="Rockwell" panose="02060603020205020403" pitchFamily="18" charset="0"/>
              </a:rPr>
              <a:t>The circuit radiates all its energy in the form of radio waves  </a:t>
            </a:r>
          </a:p>
          <a:p>
            <a:pPr marL="285750" indent="-285750">
              <a:buFontTx/>
              <a:buAutoNum type="alphaUcPeriod"/>
            </a:pPr>
            <a:endParaRPr lang="en-US" altLang="en-US" dirty="0">
              <a:solidFill>
                <a:srgbClr val="181A40"/>
              </a:solidFill>
              <a:latin typeface="Rockwell" panose="02060603020205020403" pitchFamily="18" charset="0"/>
            </a:endParaRPr>
          </a:p>
          <a:p>
            <a:pPr marL="285750" indent="-285750">
              <a:buFontTx/>
              <a:buAutoNum type="alphaUcPeriod"/>
            </a:pPr>
            <a:r>
              <a:rPr lang="en-US" altLang="en-US" dirty="0">
                <a:solidFill>
                  <a:srgbClr val="181A40"/>
                </a:solidFill>
                <a:latin typeface="Rockwell" panose="02060603020205020403" pitchFamily="18" charset="0"/>
              </a:rPr>
              <a:t>Inductive reactance and capacitive reactance cancel </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0FF59B1D-34AC-407E-8B99-CCC02958B13E}" type="slidenum">
              <a:rPr lang="en-US" altLang="en-US" smtClean="0">
                <a:solidFill>
                  <a:srgbClr val="000066"/>
                </a:solidFill>
              </a:rPr>
              <a:pPr>
                <a:defRPr/>
              </a:pPr>
              <a:t>49</a:t>
            </a:fld>
            <a:endParaRPr lang="en-US" altLang="en-US">
              <a:solidFill>
                <a:srgbClr val="000066"/>
              </a:solidFill>
            </a:endParaRPr>
          </a:p>
        </p:txBody>
      </p:sp>
    </p:spTree>
    <p:extLst>
      <p:ext uri="{BB962C8B-B14F-4D97-AF65-F5344CB8AC3E}">
        <p14:creationId xmlns:p14="http://schemas.microsoft.com/office/powerpoint/2010/main" val="2351636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1">
            <a:extLst>
              <a:ext uri="{FF2B5EF4-FFF2-40B4-BE49-F238E27FC236}">
                <a16:creationId xmlns:a16="http://schemas.microsoft.com/office/drawing/2014/main" id="{1B1B1CE7-353A-4ACE-A3FC-05D19D3CDBEA}"/>
              </a:ext>
            </a:extLst>
          </p:cNvPr>
          <p:cNvSpPr>
            <a:spLocks noChangeArrowheads="1"/>
          </p:cNvSpPr>
          <p:nvPr/>
        </p:nvSpPr>
        <p:spPr bwMode="auto">
          <a:xfrm>
            <a:off x="6057900" y="4683919"/>
            <a:ext cx="1600200" cy="357188"/>
          </a:xfrm>
          <a:custGeom>
            <a:avLst/>
            <a:gdLst>
              <a:gd name="T0" fmla="*/ 2133600 w 2133600"/>
              <a:gd name="T1" fmla="*/ 238125 h 476250"/>
              <a:gd name="T2" fmla="*/ 1066800 w 2133600"/>
              <a:gd name="T3" fmla="*/ 476250 h 476250"/>
              <a:gd name="T4" fmla="*/ 0 w 2133600"/>
              <a:gd name="T5" fmla="*/ 238125 h 476250"/>
              <a:gd name="T6" fmla="*/ 1066800 w 2133600"/>
              <a:gd name="T7" fmla="*/ 0 h 476250"/>
              <a:gd name="T8" fmla="*/ 0 60000 65536"/>
              <a:gd name="T9" fmla="*/ 5898240 60000 65536"/>
              <a:gd name="T10" fmla="*/ 11796480 60000 65536"/>
              <a:gd name="T11" fmla="*/ 17694720 60000 65536"/>
              <a:gd name="T12" fmla="*/ 0 w 2133600"/>
              <a:gd name="T13" fmla="*/ 0 h 476250"/>
              <a:gd name="T14" fmla="*/ 2133600 w 2133600"/>
              <a:gd name="T15" fmla="*/ 476250 h 476250"/>
            </a:gdLst>
            <a:ahLst/>
            <a:cxnLst>
              <a:cxn ang="T8">
                <a:pos x="T0" y="T1"/>
              </a:cxn>
              <a:cxn ang="T9">
                <a:pos x="T2" y="T3"/>
              </a:cxn>
              <a:cxn ang="T10">
                <a:pos x="T4" y="T5"/>
              </a:cxn>
              <a:cxn ang="T11">
                <a:pos x="T6" y="T7"/>
              </a:cxn>
            </a:cxnLst>
            <a:rect l="T12" t="T13" r="T14" b="T15"/>
            <a:pathLst>
              <a:path w="2133600" h="476250">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lstStyle>
            <a:lvl1pPr>
              <a:tabLst>
                <a:tab pos="457200" algn="l"/>
                <a:tab pos="914400" algn="l"/>
                <a:tab pos="1371600" algn="l"/>
                <a:tab pos="1828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9pPr>
          </a:lstStyle>
          <a:p>
            <a:pPr algn="r" eaLnBrk="1" hangingPunct="1">
              <a:buClr>
                <a:srgbClr val="000000"/>
              </a:buClr>
              <a:buSzPct val="100000"/>
              <a:buFont typeface="Times New Roman" panose="02020603050405020304" pitchFamily="18" charset="0"/>
              <a:buNone/>
            </a:pPr>
            <a:fld id="{10A4CB73-3558-4767-BA1E-C0E79B964332}" type="slidenum">
              <a:rPr lang="en-US" altLang="en-US" sz="1050">
                <a:solidFill>
                  <a:srgbClr val="000066"/>
                </a:solidFill>
                <a:latin typeface="Times New Roman" panose="02020603050405020304" pitchFamily="18" charset="0"/>
                <a:cs typeface="DejaVu Sans" panose="020B0603030804020204" pitchFamily="34" charset="0"/>
              </a:rPr>
              <a:pPr algn="r" eaLnBrk="1" hangingPunct="1">
                <a:buClr>
                  <a:srgbClr val="000000"/>
                </a:buClr>
                <a:buSzPct val="100000"/>
                <a:buFont typeface="Times New Roman" panose="02020603050405020304" pitchFamily="18" charset="0"/>
                <a:buNone/>
              </a:pPr>
              <a:t>5</a:t>
            </a:fld>
            <a:endParaRPr lang="en-US" altLang="en-US" sz="1050">
              <a:solidFill>
                <a:srgbClr val="000066"/>
              </a:solidFill>
              <a:latin typeface="Times New Roman" panose="02020603050405020304" pitchFamily="18" charset="0"/>
              <a:cs typeface="DejaVu Sans" panose="020B0603030804020204" pitchFamily="34" charset="0"/>
            </a:endParaRPr>
          </a:p>
        </p:txBody>
      </p:sp>
      <p:sp>
        <p:nvSpPr>
          <p:cNvPr id="9219" name="AutoShape 2">
            <a:extLst>
              <a:ext uri="{FF2B5EF4-FFF2-40B4-BE49-F238E27FC236}">
                <a16:creationId xmlns:a16="http://schemas.microsoft.com/office/drawing/2014/main" id="{0180F535-9A55-4135-A32A-F33EF597155F}"/>
              </a:ext>
            </a:extLst>
          </p:cNvPr>
          <p:cNvSpPr>
            <a:spLocks noChangeArrowheads="1"/>
          </p:cNvSpPr>
          <p:nvPr/>
        </p:nvSpPr>
        <p:spPr bwMode="auto">
          <a:xfrm>
            <a:off x="1345406" y="325041"/>
            <a:ext cx="6481763" cy="651272"/>
          </a:xfrm>
          <a:custGeom>
            <a:avLst/>
            <a:gdLst>
              <a:gd name="T0" fmla="*/ 8642350 w 8642350"/>
              <a:gd name="T1" fmla="*/ 434181 h 868362"/>
              <a:gd name="T2" fmla="*/ 4321175 w 8642350"/>
              <a:gd name="T3" fmla="*/ 868362 h 868362"/>
              <a:gd name="T4" fmla="*/ 0 w 8642350"/>
              <a:gd name="T5" fmla="*/ 434181 h 868362"/>
              <a:gd name="T6" fmla="*/ 4321175 w 8642350"/>
              <a:gd name="T7" fmla="*/ 0 h 868362"/>
              <a:gd name="T8" fmla="*/ 0 60000 65536"/>
              <a:gd name="T9" fmla="*/ 5898240 60000 65536"/>
              <a:gd name="T10" fmla="*/ 11796480 60000 65536"/>
              <a:gd name="T11" fmla="*/ 17694720 60000 65536"/>
              <a:gd name="T12" fmla="*/ 0 w 8642350"/>
              <a:gd name="T13" fmla="*/ 0 h 868362"/>
              <a:gd name="T14" fmla="*/ 8642350 w 8642350"/>
              <a:gd name="T15" fmla="*/ 868362 h 868362"/>
            </a:gdLst>
            <a:ahLst/>
            <a:cxnLst>
              <a:cxn ang="T8">
                <a:pos x="T0" y="T1"/>
              </a:cxn>
              <a:cxn ang="T9">
                <a:pos x="T2" y="T3"/>
              </a:cxn>
              <a:cxn ang="T10">
                <a:pos x="T4" y="T5"/>
              </a:cxn>
              <a:cxn ang="T11">
                <a:pos x="T6" y="T7"/>
              </a:cxn>
            </a:cxnLst>
            <a:rect l="T12" t="T13" r="T14" b="T15"/>
            <a:pathLst>
              <a:path w="8642350" h="868362">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gn="ctr" eaLnBrk="1" hangingPunct="1">
              <a:buClr>
                <a:srgbClr val="000000"/>
              </a:buClr>
              <a:buSzPct val="100000"/>
              <a:buFont typeface="Times New Roman" panose="02020603050405020304" pitchFamily="18" charset="0"/>
              <a:buNone/>
            </a:pPr>
            <a:r>
              <a:rPr lang="en-US" altLang="en-US" sz="2700">
                <a:solidFill>
                  <a:srgbClr val="FFFFFF"/>
                </a:solidFill>
                <a:latin typeface="Rockwell" panose="02060603020205020403" pitchFamily="18" charset="0"/>
                <a:cs typeface="DejaVu Sans" panose="020B0603030804020204" pitchFamily="34" charset="0"/>
              </a:rPr>
              <a:t>Amateur Radio General Class</a:t>
            </a:r>
            <a:br>
              <a:rPr lang="en-US" altLang="en-US" sz="1350">
                <a:solidFill>
                  <a:srgbClr val="000000"/>
                </a:solidFill>
                <a:latin typeface="Arial" panose="020B0604020202020204" pitchFamily="34" charset="0"/>
                <a:cs typeface="DejaVu Sans" panose="020B0603030804020204" pitchFamily="34" charset="0"/>
              </a:rPr>
            </a:br>
            <a:r>
              <a:rPr lang="en-US" altLang="en-US" sz="2700">
                <a:solidFill>
                  <a:srgbClr val="FFFFFF"/>
                </a:solidFill>
                <a:latin typeface="Rockwell" panose="02060603020205020403" pitchFamily="18" charset="0"/>
                <a:cs typeface="DejaVu Sans" panose="020B0603030804020204" pitchFamily="34" charset="0"/>
              </a:rPr>
              <a:t>Element 3 Course Presentation</a:t>
            </a:r>
          </a:p>
        </p:txBody>
      </p:sp>
      <p:sp>
        <p:nvSpPr>
          <p:cNvPr id="6147" name="AutoShape 3">
            <a:extLst>
              <a:ext uri="{FF2B5EF4-FFF2-40B4-BE49-F238E27FC236}">
                <a16:creationId xmlns:a16="http://schemas.microsoft.com/office/drawing/2014/main" id="{0422B914-5C03-4790-8EAB-005439BCD73B}"/>
              </a:ext>
            </a:extLst>
          </p:cNvPr>
          <p:cNvSpPr>
            <a:spLocks noChangeArrowheads="1"/>
          </p:cNvSpPr>
          <p:nvPr/>
        </p:nvSpPr>
        <p:spPr bwMode="auto">
          <a:xfrm>
            <a:off x="2124076" y="1131094"/>
            <a:ext cx="5631656" cy="3625454"/>
          </a:xfrm>
          <a:custGeom>
            <a:avLst/>
            <a:gdLst>
              <a:gd name="G0" fmla="+- 20858 0 0"/>
              <a:gd name="G1" fmla="+- 13428 0 0"/>
            </a:gdLst>
            <a:ahLst/>
            <a:cxnLst>
              <a:cxn ang="0">
                <a:pos x="r" y="vc"/>
              </a:cxn>
              <a:cxn ang="5400000">
                <a:pos x="hc" y="b"/>
              </a:cxn>
              <a:cxn ang="10800000">
                <a:pos x="l" y="vc"/>
              </a:cxn>
              <a:cxn ang="16200000">
                <a:pos x="hc" y="t"/>
              </a:cxn>
            </a:cxnLst>
            <a:rect l="0" t="0" r="0" b="0"/>
            <a:pathLst>
              <a:path>
                <a:moveTo>
                  <a:pt x="0" y="0"/>
                </a:moveTo>
                <a:lnTo>
                  <a:pt x="21600" y="0"/>
                </a:lnTo>
                <a:lnTo>
                  <a:pt x="21600" y="21600"/>
                </a:lnTo>
                <a:lnTo>
                  <a:pt x="0" y="21600"/>
                </a:lnTo>
                <a:lnTo>
                  <a:pt x="0" y="0"/>
                </a:lnTo>
                <a:close/>
              </a:path>
            </a:pathLst>
          </a:custGeom>
          <a:noFill/>
          <a:ln>
            <a:noFill/>
          </a:ln>
          <a:effectLst/>
        </p:spPr>
        <p:txBody>
          <a:bodyPr lIns="67500" tIns="33750" rIns="67500" bIns="33750"/>
          <a:lstStyle>
            <a:lvl1pPr marL="338138" indent="-3381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panose="020B0604020202020204" pitchFamily="34" charset="0"/>
                <a:ea typeface="Microsoft YaHei" panose="020B0503020204020204" pitchFamily="34" charset="-122"/>
              </a:defRPr>
            </a:lvl1pPr>
            <a:lvl2pPr marL="738188" indent="-28098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panose="020B0604020202020204" pitchFamily="34" charset="0"/>
                <a:ea typeface="Microsoft YaHei" panose="020B0503020204020204" pitchFamily="34" charset="-122"/>
              </a:defRPr>
            </a:lvl9pPr>
          </a:lstStyle>
          <a:p>
            <a:pPr>
              <a:lnSpc>
                <a:spcPct val="90000"/>
              </a:lnSpc>
              <a:spcBef>
                <a:spcPts val="169"/>
              </a:spcBef>
              <a:buClr>
                <a:srgbClr val="FF0000"/>
              </a:buClr>
              <a:buSzPct val="100000"/>
              <a:buFont typeface="Wingdings" panose="05000000000000000000" pitchFamily="2" charset="2"/>
              <a:buChar char=""/>
              <a:defRPr/>
            </a:pPr>
            <a:r>
              <a:rPr lang="en-US" altLang="en-US" sz="2100" b="1" dirty="0">
                <a:solidFill>
                  <a:srgbClr val="000066"/>
                </a:solidFill>
                <a:latin typeface="Rockwell" panose="02060603020205020403" pitchFamily="18" charset="0"/>
              </a:rPr>
              <a:t>ELEMENT 3 SUB-ELEMENTS</a:t>
            </a:r>
            <a:r>
              <a:rPr lang="en-US" altLang="en-US" sz="1350" b="1" dirty="0">
                <a:solidFill>
                  <a:srgbClr val="000066"/>
                </a:solidFill>
                <a:latin typeface="Rockwell" panose="02060603020205020403" pitchFamily="18" charset="0"/>
              </a:rPr>
              <a:t> </a:t>
            </a:r>
            <a:r>
              <a:rPr lang="en-US" altLang="en-US" sz="675" b="1" dirty="0">
                <a:solidFill>
                  <a:srgbClr val="000066"/>
                </a:solidFill>
                <a:latin typeface="Rockwell" panose="02060603020205020403" pitchFamily="18" charset="0"/>
              </a:rPr>
              <a:t>(Groupings)</a:t>
            </a:r>
          </a:p>
          <a:p>
            <a:pPr marL="255985">
              <a:lnSpc>
                <a:spcPct val="90000"/>
              </a:lnSpc>
              <a:spcBef>
                <a:spcPts val="94"/>
              </a:spcBef>
              <a:defRPr/>
            </a:pPr>
            <a:endParaRPr lang="en-US" altLang="en-US" sz="675" dirty="0">
              <a:solidFill>
                <a:srgbClr val="000066"/>
              </a:solidFill>
              <a:latin typeface="Verdana" panose="020B0604030504040204" pitchFamily="34" charset="0"/>
            </a:endParaRP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10 - Your  HF Transmitter</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11 - Your Receiver</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12 - Oscillators &amp; Components</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13 - Electrical Principles</a:t>
            </a:r>
          </a:p>
          <a:p>
            <a:pPr lvl="1">
              <a:lnSpc>
                <a:spcPct val="90000"/>
              </a:lnSpc>
              <a:spcBef>
                <a:spcPts val="450"/>
              </a:spcBef>
              <a:buClr>
                <a:srgbClr val="FF1515"/>
              </a:buClr>
              <a:buSzPct val="100000"/>
              <a:buFont typeface="Wingdings" panose="05000000000000000000" pitchFamily="2" charset="2"/>
              <a:buChar char=""/>
              <a:defRPr/>
            </a:pPr>
            <a:r>
              <a:rPr lang="en-US" altLang="en-US" b="1" dirty="0">
                <a:solidFill>
                  <a:srgbClr val="FF1515"/>
                </a:solidFill>
                <a:latin typeface="Rockwell" panose="02060603020205020403" pitchFamily="18" charset="0"/>
              </a:rPr>
              <a:t>14 - Circuits</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15 - Good Grounds</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16 - HF Antennas</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17 - Coax Cable</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18 -RF &amp; Electrical Safety</a:t>
            </a:r>
          </a:p>
          <a:p>
            <a:pPr marL="556022" indent="-210741">
              <a:lnSpc>
                <a:spcPct val="90000"/>
              </a:lnSpc>
              <a:spcBef>
                <a:spcPts val="450"/>
              </a:spcBef>
              <a:defRPr/>
            </a:pPr>
            <a:endParaRPr lang="en-US" altLang="en-US" dirty="0">
              <a:solidFill>
                <a:srgbClr val="000066"/>
              </a:solidFill>
              <a:latin typeface="Verdana" panose="020B0604030504040204" pitchFamily="34" charset="0"/>
            </a:endParaRPr>
          </a:p>
        </p:txBody>
      </p:sp>
      <p:sp>
        <p:nvSpPr>
          <p:cNvPr id="3" name="Title 2">
            <a:extLst>
              <a:ext uri="{FF2B5EF4-FFF2-40B4-BE49-F238E27FC236}">
                <a16:creationId xmlns:a16="http://schemas.microsoft.com/office/drawing/2014/main" id="{D267BAB9-D9E3-AD9F-BDC0-E4EA761763EC}"/>
              </a:ext>
            </a:extLst>
          </p:cNvPr>
          <p:cNvSpPr>
            <a:spLocks noGrp="1"/>
          </p:cNvSpPr>
          <p:nvPr>
            <p:ph type="title"/>
          </p:nvPr>
        </p:nvSpPr>
        <p:spPr>
          <a:xfrm>
            <a:off x="628650" y="160691"/>
            <a:ext cx="7886700" cy="937734"/>
          </a:xfrm>
        </p:spPr>
        <p:txBody>
          <a:bodyPr>
            <a:normAutofit fontScale="90000"/>
          </a:bodyPr>
          <a:lstStyle/>
          <a:p>
            <a:r>
              <a:rPr lang="en-US" altLang="en-US" sz="3600" dirty="0">
                <a:solidFill>
                  <a:srgbClr val="FF0000"/>
                </a:solidFill>
                <a:latin typeface="Rockwell" panose="02060603020205020403" pitchFamily="18" charset="0"/>
                <a:cs typeface="DejaVu Sans" panose="020B0603030804020204" pitchFamily="34" charset="0"/>
              </a:rPr>
              <a:t>Amateur Radio General Class</a:t>
            </a:r>
            <a:br>
              <a:rPr lang="en-US" altLang="en-US" sz="1800" dirty="0">
                <a:solidFill>
                  <a:srgbClr val="000000"/>
                </a:solidFill>
                <a:latin typeface="Arial" panose="020B0604020202020204" pitchFamily="34" charset="0"/>
                <a:cs typeface="DejaVu Sans" panose="020B0603030804020204" pitchFamily="34" charset="0"/>
              </a:rPr>
            </a:br>
            <a:r>
              <a:rPr lang="en-US" altLang="en-US" sz="3600" dirty="0">
                <a:solidFill>
                  <a:srgbClr val="FF0000"/>
                </a:solidFill>
                <a:latin typeface="Rockwell" panose="02060603020205020403" pitchFamily="18" charset="0"/>
                <a:cs typeface="DejaVu Sans" panose="020B0603030804020204" pitchFamily="34" charset="0"/>
              </a:rPr>
              <a:t>Element 3 Course Presentation</a:t>
            </a:r>
            <a:endParaRPr lang="en-US" dirty="0"/>
          </a:p>
        </p:txBody>
      </p:sp>
      <p:sp>
        <p:nvSpPr>
          <p:cNvPr id="4" name="Content Placeholder 3">
            <a:extLst>
              <a:ext uri="{FF2B5EF4-FFF2-40B4-BE49-F238E27FC236}">
                <a16:creationId xmlns:a16="http://schemas.microsoft.com/office/drawing/2014/main" id="{483DBEAE-68F4-52C2-DAD5-A8E7CDF6FA83}"/>
              </a:ext>
            </a:extLst>
          </p:cNvPr>
          <p:cNvSpPr>
            <a:spLocks noGrp="1"/>
          </p:cNvSpPr>
          <p:nvPr>
            <p:ph idx="1"/>
          </p:nvPr>
        </p:nvSpPr>
        <p:spPr>
          <a:xfrm>
            <a:off x="616858" y="1211579"/>
            <a:ext cx="7886700" cy="3302363"/>
          </a:xfrm>
        </p:spPr>
        <p:txBody>
          <a:bodyPr/>
          <a:lstStyle/>
          <a:p>
            <a:pPr marL="0" indent="0">
              <a:buNone/>
            </a:pPr>
            <a:endParaRPr lang="en-US" dirty="0"/>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5</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52" presetClass="entr" fill="hold" nodeType="withEffect">
                                  <p:stCondLst>
                                    <p:cond delay="0"/>
                                  </p:stCondLst>
                                  <p:childTnLst>
                                    <p:set>
                                      <p:cBhvr additive="repl">
                                        <p:cTn id="6" dur="1" fill="hold">
                                          <p:stCondLst>
                                            <p:cond delay="0"/>
                                          </p:stCondLst>
                                        </p:cTn>
                                        <p:tgtEl>
                                          <p:spTgt spid="6147">
                                            <p:txEl>
                                              <p:pRg st="6" end="6"/>
                                            </p:txEl>
                                          </p:spTgt>
                                        </p:tgtEl>
                                        <p:attrNameLst>
                                          <p:attrName>style.visibility</p:attrName>
                                        </p:attrNameLst>
                                      </p:cBhvr>
                                      <p:to>
                                        <p:strVal val="visible"/>
                                      </p:to>
                                    </p:set>
                                    <p:animScale>
                                      <p:cBhvr additive="repl">
                                        <p:cTn id="7" dur="1000" fill="hold">
                                          <p:stCondLst>
                                            <p:cond delay="0"/>
                                          </p:stCondLst>
                                        </p:cTn>
                                        <p:tgtEl>
                                          <p:spTgt spid="6147">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 0 0">
                                      <p:cBhvr additive="repl">
                                        <p:cTn id="8" dur="1000" fill="hold">
                                          <p:stCondLst>
                                            <p:cond delay="0"/>
                                          </p:stCondLst>
                                        </p:cTn>
                                        <p:tgtEl>
                                          <p:spTgt spid="6147">
                                            <p:txEl>
                                              <p:pRg st="6" end="6"/>
                                            </p:txEl>
                                          </p:spTgt>
                                        </p:tgtEl>
                                      </p:cBhvr>
                                    </p:animMotion>
                                    <p:animEffect transition="in" filter="fade">
                                      <p:cBhvr additive="repl">
                                        <p:cTn id="9" dur="1000"/>
                                        <p:tgtEl>
                                          <p:spTgt spid="61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AutoShape 1">
            <a:extLst>
              <a:ext uri="{FF2B5EF4-FFF2-40B4-BE49-F238E27FC236}">
                <a16:creationId xmlns:a16="http://schemas.microsoft.com/office/drawing/2014/main" id="{9865C3FC-174B-4C84-A6CF-C64274EAA765}"/>
              </a:ext>
            </a:extLst>
          </p:cNvPr>
          <p:cNvSpPr>
            <a:spLocks noChangeArrowheads="1"/>
          </p:cNvSpPr>
          <p:nvPr/>
        </p:nvSpPr>
        <p:spPr bwMode="auto">
          <a:xfrm>
            <a:off x="542925" y="311462"/>
            <a:ext cx="8058150" cy="1204437"/>
          </a:xfrm>
          <a:custGeom>
            <a:avLst/>
            <a:gdLst>
              <a:gd name="T0" fmla="*/ 9144000 w 9144000"/>
              <a:gd name="T1" fmla="*/ 434182 h 868363"/>
              <a:gd name="T2" fmla="*/ 4572000 w 9144000"/>
              <a:gd name="T3" fmla="*/ 868363 h 868363"/>
              <a:gd name="T4" fmla="*/ 0 w 9144000"/>
              <a:gd name="T5" fmla="*/ 434182 h 868363"/>
              <a:gd name="T6" fmla="*/ 4572000 w 9144000"/>
              <a:gd name="T7" fmla="*/ 0 h 868363"/>
              <a:gd name="T8" fmla="*/ 0 60000 65536"/>
              <a:gd name="T9" fmla="*/ 5898240 60000 65536"/>
              <a:gd name="T10" fmla="*/ 11796480 60000 65536"/>
              <a:gd name="T11" fmla="*/ 17694720 60000 65536"/>
              <a:gd name="T12" fmla="*/ 0 w 9144000"/>
              <a:gd name="T13" fmla="*/ 0 h 868363"/>
              <a:gd name="T14" fmla="*/ 9144000 w 9144000"/>
              <a:gd name="T15" fmla="*/ 868363 h 868363"/>
            </a:gdLst>
            <a:ahLst/>
            <a:cxnLst>
              <a:cxn ang="T8">
                <a:pos x="T0" y="T1"/>
              </a:cxn>
              <a:cxn ang="T9">
                <a:pos x="T2" y="T3"/>
              </a:cxn>
              <a:cxn ang="T10">
                <a:pos x="T4" y="T5"/>
              </a:cxn>
              <a:cxn ang="T11">
                <a:pos x="T6" y="T7"/>
              </a:cxn>
            </a:cxnLst>
            <a:rect l="T12" t="T13" r="T14" b="T15"/>
            <a:pathLst>
              <a:path w="9144000" h="8683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FF0000"/>
                </a:solidFill>
                <a:latin typeface="Rockwell" panose="02060603020205020403" pitchFamily="18" charset="0"/>
                <a:cs typeface="DejaVu Sans" panose="020B0603030804020204" pitchFamily="34" charset="0"/>
              </a:rPr>
              <a:t>G5A01</a:t>
            </a:r>
            <a:r>
              <a:rPr lang="en-US" altLang="en-US" sz="2700" dirty="0">
                <a:solidFill>
                  <a:srgbClr val="FF0000"/>
                </a:solidFill>
                <a:latin typeface="Rockwell" panose="02060603020205020403" pitchFamily="18" charset="0"/>
                <a:cs typeface="DejaVu Sans" panose="020B0603030804020204" pitchFamily="34" charset="0"/>
              </a:rPr>
              <a:t> 	What happens when inductive and capacitive reactance are equal in a series LC circuit?</a:t>
            </a:r>
            <a:endParaRPr lang="en-US" altLang="en-US" dirty="0">
              <a:solidFill>
                <a:srgbClr val="FF0000"/>
              </a:solidFill>
              <a:latin typeface="Rockwell" panose="02060603020205020403" pitchFamily="18" charset="0"/>
              <a:cs typeface="DejaVu Sans" panose="020B0603030804020204" pitchFamily="34" charset="0"/>
            </a:endParaRPr>
          </a:p>
        </p:txBody>
      </p:sp>
      <p:sp>
        <p:nvSpPr>
          <p:cNvPr id="51202" name="AutoShape 2">
            <a:extLst>
              <a:ext uri="{FF2B5EF4-FFF2-40B4-BE49-F238E27FC236}">
                <a16:creationId xmlns:a16="http://schemas.microsoft.com/office/drawing/2014/main" id="{01EA1C69-961E-40B5-A349-A1AE8EFFD02D}"/>
              </a:ext>
            </a:extLst>
          </p:cNvPr>
          <p:cNvSpPr>
            <a:spLocks noChangeArrowheads="1"/>
          </p:cNvSpPr>
          <p:nvPr/>
        </p:nvSpPr>
        <p:spPr bwMode="auto">
          <a:xfrm>
            <a:off x="2063115" y="1757414"/>
            <a:ext cx="5017770" cy="2650331"/>
          </a:xfrm>
          <a:custGeom>
            <a:avLst/>
            <a:gdLst>
              <a:gd name="T0" fmla="*/ 5799138 w 5799138"/>
              <a:gd name="T1" fmla="*/ 1766888 h 3533775"/>
              <a:gd name="T2" fmla="*/ 2899569 w 5799138"/>
              <a:gd name="T3" fmla="*/ 3533775 h 3533775"/>
              <a:gd name="T4" fmla="*/ 0 w 5799138"/>
              <a:gd name="T5" fmla="*/ 1766888 h 3533775"/>
              <a:gd name="T6" fmla="*/ 2899569 w 5799138"/>
              <a:gd name="T7" fmla="*/ 0 h 3533775"/>
              <a:gd name="T8" fmla="*/ 0 60000 65536"/>
              <a:gd name="T9" fmla="*/ 5898240 60000 65536"/>
              <a:gd name="T10" fmla="*/ 11796480 60000 65536"/>
              <a:gd name="T11" fmla="*/ 17694720 60000 65536"/>
              <a:gd name="T12" fmla="*/ 0 w 5799138"/>
              <a:gd name="T13" fmla="*/ 0 h 3533775"/>
              <a:gd name="T14" fmla="*/ 5799138 w 5799138"/>
              <a:gd name="T15" fmla="*/ 3533775 h 3533775"/>
            </a:gdLst>
            <a:ahLst/>
            <a:cxnLst>
              <a:cxn ang="T8">
                <a:pos x="T0" y="T1"/>
              </a:cxn>
              <a:cxn ang="T9">
                <a:pos x="T2" y="T3"/>
              </a:cxn>
              <a:cxn ang="T10">
                <a:pos x="T4" y="T5"/>
              </a:cxn>
              <a:cxn ang="T11">
                <a:pos x="T6" y="T7"/>
              </a:cxn>
            </a:cxnLst>
            <a:rect l="T12" t="T13" r="T14" b="T15"/>
            <a:pathLst>
              <a:path w="5799138" h="3533775">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ctr"/>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Resonance causes impedance to be very high</a:t>
            </a: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B. Impedance is equal to the geometric mean of the inductance and capacitance</a:t>
            </a: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C. Resonance causes impedance to be very low</a:t>
            </a: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D. Impedance is equal to the arithmetic mean of the inductance and capacitance</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solidFill>
                  <a:prstClr val="black">
                    <a:tint val="75000"/>
                  </a:prstClr>
                </a:solidFill>
              </a:rPr>
              <a:pPr>
                <a:defRPr/>
              </a:pPr>
              <a:t>50</a:t>
            </a:fld>
            <a:endParaRPr lang="en-US">
              <a:solidFill>
                <a:prstClr val="black">
                  <a:tint val="75000"/>
                </a:prstClr>
              </a:solidFill>
            </a:endParaRPr>
          </a:p>
        </p:txBody>
      </p:sp>
    </p:spTree>
    <p:extLst>
      <p:ext uri="{BB962C8B-B14F-4D97-AF65-F5344CB8AC3E}">
        <p14:creationId xmlns:p14="http://schemas.microsoft.com/office/powerpoint/2010/main" val="1339501956"/>
      </p:ext>
    </p:extLst>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AutoShape 1">
            <a:extLst>
              <a:ext uri="{FF2B5EF4-FFF2-40B4-BE49-F238E27FC236}">
                <a16:creationId xmlns:a16="http://schemas.microsoft.com/office/drawing/2014/main" id="{A5366461-A21A-44B8-B7B4-A7929C855DA5}"/>
              </a:ext>
            </a:extLst>
          </p:cNvPr>
          <p:cNvSpPr>
            <a:spLocks noChangeArrowheads="1"/>
          </p:cNvSpPr>
          <p:nvPr/>
        </p:nvSpPr>
        <p:spPr bwMode="auto">
          <a:xfrm>
            <a:off x="800099" y="285750"/>
            <a:ext cx="7543800" cy="982980"/>
          </a:xfrm>
          <a:custGeom>
            <a:avLst/>
            <a:gdLst>
              <a:gd name="T0" fmla="*/ 9144000 w 9144000"/>
              <a:gd name="T1" fmla="*/ 6029481 h 868363"/>
              <a:gd name="T2" fmla="*/ 4572000 w 9144000"/>
              <a:gd name="T3" fmla="*/ 12058951 h 868363"/>
              <a:gd name="T4" fmla="*/ 0 w 9144000"/>
              <a:gd name="T5" fmla="*/ 6029481 h 868363"/>
              <a:gd name="T6" fmla="*/ 4572000 w 9144000"/>
              <a:gd name="T7" fmla="*/ 0 h 868363"/>
              <a:gd name="T8" fmla="*/ 0 60000 65536"/>
              <a:gd name="T9" fmla="*/ 5898240 60000 65536"/>
              <a:gd name="T10" fmla="*/ 11796480 60000 65536"/>
              <a:gd name="T11" fmla="*/ 17694720 60000 65536"/>
              <a:gd name="T12" fmla="*/ 0 w 9144000"/>
              <a:gd name="T13" fmla="*/ 0 h 868363"/>
              <a:gd name="T14" fmla="*/ 9144000 w 9144000"/>
              <a:gd name="T15" fmla="*/ 868363 h 868363"/>
            </a:gdLst>
            <a:ahLst/>
            <a:cxnLst>
              <a:cxn ang="T8">
                <a:pos x="T0" y="T1"/>
              </a:cxn>
              <a:cxn ang="T9">
                <a:pos x="T2" y="T3"/>
              </a:cxn>
              <a:cxn ang="T10">
                <a:pos x="T4" y="T5"/>
              </a:cxn>
              <a:cxn ang="T11">
                <a:pos x="T6" y="T7"/>
              </a:cxn>
            </a:cxnLst>
            <a:rect l="T12" t="T13" r="T14" b="T15"/>
            <a:pathLst>
              <a:path w="9144000" h="8683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FF0000"/>
                </a:solidFill>
                <a:latin typeface="Rockwell" panose="02060603020205020403" pitchFamily="18" charset="0"/>
                <a:cs typeface="DejaVu Sans" panose="020B0603030804020204" pitchFamily="34" charset="0"/>
              </a:rPr>
              <a:t>G5A03 </a:t>
            </a:r>
            <a:r>
              <a:rPr lang="en-US" altLang="en-US" sz="2700" dirty="0">
                <a:solidFill>
                  <a:srgbClr val="FF0000"/>
                </a:solidFill>
                <a:latin typeface="Rockwell" panose="02060603020205020403" pitchFamily="18" charset="0"/>
                <a:cs typeface="DejaVu Sans" panose="020B0603030804020204" pitchFamily="34" charset="0"/>
              </a:rPr>
              <a:t>	</a:t>
            </a:r>
            <a:r>
              <a:rPr lang="en-US" altLang="en-US" dirty="0">
                <a:solidFill>
                  <a:srgbClr val="FF0000"/>
                </a:solidFill>
                <a:latin typeface="Rockwell" panose="02060603020205020403" pitchFamily="18" charset="0"/>
                <a:cs typeface="DejaVu Sans" panose="020B0603030804020204" pitchFamily="34" charset="0"/>
              </a:rPr>
              <a:t> Which of the following is opposition to the flow of alternating current in an inductor?</a:t>
            </a:r>
          </a:p>
        </p:txBody>
      </p:sp>
      <p:sp>
        <p:nvSpPr>
          <p:cNvPr id="47106" name="AutoShape 2">
            <a:extLst>
              <a:ext uri="{FF2B5EF4-FFF2-40B4-BE49-F238E27FC236}">
                <a16:creationId xmlns:a16="http://schemas.microsoft.com/office/drawing/2014/main" id="{FA72AFF4-A22F-4A9A-8862-850DC43FCEAC}"/>
              </a:ext>
            </a:extLst>
          </p:cNvPr>
          <p:cNvSpPr>
            <a:spLocks noChangeArrowheads="1"/>
          </p:cNvSpPr>
          <p:nvPr/>
        </p:nvSpPr>
        <p:spPr bwMode="auto">
          <a:xfrm>
            <a:off x="3117651" y="1794510"/>
            <a:ext cx="2908697" cy="2476500"/>
          </a:xfrm>
          <a:custGeom>
            <a:avLst/>
            <a:gdLst>
              <a:gd name="T0" fmla="*/ 6221412 w 6221412"/>
              <a:gd name="T1" fmla="*/ 1651000 h 3302000"/>
              <a:gd name="T2" fmla="*/ 3110706 w 6221412"/>
              <a:gd name="T3" fmla="*/ 3302000 h 3302000"/>
              <a:gd name="T4" fmla="*/ 0 w 6221412"/>
              <a:gd name="T5" fmla="*/ 1651000 h 3302000"/>
              <a:gd name="T6" fmla="*/ 3110706 w 6221412"/>
              <a:gd name="T7" fmla="*/ 0 h 3302000"/>
              <a:gd name="T8" fmla="*/ 0 60000 65536"/>
              <a:gd name="T9" fmla="*/ 5898240 60000 65536"/>
              <a:gd name="T10" fmla="*/ 11796480 60000 65536"/>
              <a:gd name="T11" fmla="*/ 17694720 60000 65536"/>
              <a:gd name="T12" fmla="*/ 0 w 6221412"/>
              <a:gd name="T13" fmla="*/ 0 h 3302000"/>
              <a:gd name="T14" fmla="*/ 6221412 w 6221412"/>
              <a:gd name="T15" fmla="*/ 3302000 h 3302000"/>
            </a:gdLst>
            <a:ahLst/>
            <a:cxnLst>
              <a:cxn ang="T8">
                <a:pos x="T0" y="T1"/>
              </a:cxn>
              <a:cxn ang="T9">
                <a:pos x="T2" y="T3"/>
              </a:cxn>
              <a:cxn ang="T10">
                <a:pos x="T4" y="T5"/>
              </a:cxn>
              <a:cxn ang="T11">
                <a:pos x="T6" y="T7"/>
              </a:cxn>
            </a:cxnLst>
            <a:rect l="T12" t="T13" r="T14" b="T15"/>
            <a:pathLst>
              <a:path w="6221412" h="3302000">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Conductance</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Reluctance</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Admittance</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Reactance</a:t>
            </a:r>
            <a:br>
              <a:rPr lang="en-US" altLang="en-US" sz="1350" dirty="0">
                <a:solidFill>
                  <a:srgbClr val="000000"/>
                </a:solidFill>
                <a:latin typeface="Arial" panose="020B0604020202020204" pitchFamily="34" charset="0"/>
                <a:cs typeface="DejaVu Sans" panose="020B0603030804020204" pitchFamily="34" charset="0"/>
              </a:rPr>
            </a:br>
            <a:r>
              <a:rPr lang="en-US" altLang="en-US" dirty="0">
                <a:solidFill>
                  <a:srgbClr val="000066"/>
                </a:solidFill>
                <a:latin typeface="Rockwell" panose="02060603020205020403" pitchFamily="18" charset="0"/>
                <a:cs typeface="DejaVu Sans" panose="020B0603030804020204" pitchFamily="34" charset="0"/>
              </a:rPr>
              <a:t> </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solidFill>
                  <a:prstClr val="black">
                    <a:tint val="75000"/>
                  </a:prstClr>
                </a:solidFill>
              </a:rPr>
              <a:pPr>
                <a:defRPr/>
              </a:pPr>
              <a:t>51</a:t>
            </a:fld>
            <a:endParaRPr lang="en-US">
              <a:solidFill>
                <a:prstClr val="black">
                  <a:tint val="75000"/>
                </a:prstClr>
              </a:solidFill>
            </a:endParaRPr>
          </a:p>
        </p:txBody>
      </p:sp>
    </p:spTree>
    <p:extLst>
      <p:ext uri="{BB962C8B-B14F-4D97-AF65-F5344CB8AC3E}">
        <p14:creationId xmlns:p14="http://schemas.microsoft.com/office/powerpoint/2010/main" val="371603060"/>
      </p:ext>
    </p:extLst>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AutoShape 1">
            <a:extLst>
              <a:ext uri="{FF2B5EF4-FFF2-40B4-BE49-F238E27FC236}">
                <a16:creationId xmlns:a16="http://schemas.microsoft.com/office/drawing/2014/main" id="{A5366461-A21A-44B8-B7B4-A7929C855DA5}"/>
              </a:ext>
            </a:extLst>
          </p:cNvPr>
          <p:cNvSpPr>
            <a:spLocks noChangeArrowheads="1"/>
          </p:cNvSpPr>
          <p:nvPr/>
        </p:nvSpPr>
        <p:spPr bwMode="auto">
          <a:xfrm>
            <a:off x="571500" y="285750"/>
            <a:ext cx="7543800" cy="457200"/>
          </a:xfrm>
          <a:custGeom>
            <a:avLst/>
            <a:gdLst>
              <a:gd name="T0" fmla="*/ 9144000 w 9144000"/>
              <a:gd name="T1" fmla="*/ 6029481 h 868363"/>
              <a:gd name="T2" fmla="*/ 4572000 w 9144000"/>
              <a:gd name="T3" fmla="*/ 12058951 h 868363"/>
              <a:gd name="T4" fmla="*/ 0 w 9144000"/>
              <a:gd name="T5" fmla="*/ 6029481 h 868363"/>
              <a:gd name="T6" fmla="*/ 4572000 w 9144000"/>
              <a:gd name="T7" fmla="*/ 0 h 868363"/>
              <a:gd name="T8" fmla="*/ 0 60000 65536"/>
              <a:gd name="T9" fmla="*/ 5898240 60000 65536"/>
              <a:gd name="T10" fmla="*/ 11796480 60000 65536"/>
              <a:gd name="T11" fmla="*/ 17694720 60000 65536"/>
              <a:gd name="T12" fmla="*/ 0 w 9144000"/>
              <a:gd name="T13" fmla="*/ 0 h 868363"/>
              <a:gd name="T14" fmla="*/ 9144000 w 9144000"/>
              <a:gd name="T15" fmla="*/ 868363 h 868363"/>
            </a:gdLst>
            <a:ahLst/>
            <a:cxnLst>
              <a:cxn ang="T8">
                <a:pos x="T0" y="T1"/>
              </a:cxn>
              <a:cxn ang="T9">
                <a:pos x="T2" y="T3"/>
              </a:cxn>
              <a:cxn ang="T10">
                <a:pos x="T4" y="T5"/>
              </a:cxn>
              <a:cxn ang="T11">
                <a:pos x="T6" y="T7"/>
              </a:cxn>
            </a:cxnLst>
            <a:rect l="T12" t="T13" r="T14" b="T15"/>
            <a:pathLst>
              <a:path w="9144000" h="8683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FF0000"/>
                </a:solidFill>
                <a:latin typeface="Rockwell" panose="02060603020205020403" pitchFamily="18" charset="0"/>
                <a:cs typeface="DejaVu Sans" panose="020B0603030804020204" pitchFamily="34" charset="0"/>
              </a:rPr>
              <a:t>G5A09 </a:t>
            </a:r>
            <a:r>
              <a:rPr lang="en-US" altLang="en-US" sz="2700" dirty="0">
                <a:solidFill>
                  <a:srgbClr val="FF0000"/>
                </a:solidFill>
                <a:latin typeface="Rockwell" panose="02060603020205020403" pitchFamily="18" charset="0"/>
                <a:cs typeface="DejaVu Sans" panose="020B0603030804020204" pitchFamily="34" charset="0"/>
              </a:rPr>
              <a:t>	</a:t>
            </a:r>
            <a:r>
              <a:rPr lang="en-US" altLang="en-US" dirty="0">
                <a:solidFill>
                  <a:srgbClr val="FF0000"/>
                </a:solidFill>
                <a:latin typeface="Rockwell" panose="02060603020205020403" pitchFamily="18" charset="0"/>
                <a:cs typeface="DejaVu Sans" panose="020B0603030804020204" pitchFamily="34" charset="0"/>
              </a:rPr>
              <a:t> </a:t>
            </a:r>
            <a:r>
              <a:rPr lang="en-US" altLang="en-US" sz="2400" dirty="0">
                <a:solidFill>
                  <a:srgbClr val="FF0000"/>
                </a:solidFill>
                <a:latin typeface="Rockwell" panose="02060603020205020403" pitchFamily="18" charset="0"/>
                <a:cs typeface="DejaVu Sans" panose="020B0603030804020204" pitchFamily="34" charset="0"/>
              </a:rPr>
              <a:t>What unit is used to measure reactance? </a:t>
            </a:r>
            <a:endParaRPr lang="en-US" altLang="en-US" dirty="0">
              <a:solidFill>
                <a:srgbClr val="FF0000"/>
              </a:solidFill>
              <a:latin typeface="Rockwell" panose="02060603020205020403" pitchFamily="18" charset="0"/>
              <a:cs typeface="DejaVu Sans" panose="020B0603030804020204" pitchFamily="34" charset="0"/>
            </a:endParaRPr>
          </a:p>
        </p:txBody>
      </p:sp>
      <p:sp>
        <p:nvSpPr>
          <p:cNvPr id="47106" name="AutoShape 2">
            <a:extLst>
              <a:ext uri="{FF2B5EF4-FFF2-40B4-BE49-F238E27FC236}">
                <a16:creationId xmlns:a16="http://schemas.microsoft.com/office/drawing/2014/main" id="{FA72AFF4-A22F-4A9A-8862-850DC43FCEAC}"/>
              </a:ext>
            </a:extLst>
          </p:cNvPr>
          <p:cNvSpPr>
            <a:spLocks noChangeArrowheads="1"/>
          </p:cNvSpPr>
          <p:nvPr/>
        </p:nvSpPr>
        <p:spPr bwMode="auto">
          <a:xfrm>
            <a:off x="3886200" y="1657350"/>
            <a:ext cx="2908697" cy="2476500"/>
          </a:xfrm>
          <a:custGeom>
            <a:avLst/>
            <a:gdLst>
              <a:gd name="T0" fmla="*/ 6221412 w 6221412"/>
              <a:gd name="T1" fmla="*/ 1651000 h 3302000"/>
              <a:gd name="T2" fmla="*/ 3110706 w 6221412"/>
              <a:gd name="T3" fmla="*/ 3302000 h 3302000"/>
              <a:gd name="T4" fmla="*/ 0 w 6221412"/>
              <a:gd name="T5" fmla="*/ 1651000 h 3302000"/>
              <a:gd name="T6" fmla="*/ 3110706 w 6221412"/>
              <a:gd name="T7" fmla="*/ 0 h 3302000"/>
              <a:gd name="T8" fmla="*/ 0 60000 65536"/>
              <a:gd name="T9" fmla="*/ 5898240 60000 65536"/>
              <a:gd name="T10" fmla="*/ 11796480 60000 65536"/>
              <a:gd name="T11" fmla="*/ 17694720 60000 65536"/>
              <a:gd name="T12" fmla="*/ 0 w 6221412"/>
              <a:gd name="T13" fmla="*/ 0 h 3302000"/>
              <a:gd name="T14" fmla="*/ 6221412 w 6221412"/>
              <a:gd name="T15" fmla="*/ 3302000 h 3302000"/>
            </a:gdLst>
            <a:ahLst/>
            <a:cxnLst>
              <a:cxn ang="T8">
                <a:pos x="T0" y="T1"/>
              </a:cxn>
              <a:cxn ang="T9">
                <a:pos x="T2" y="T3"/>
              </a:cxn>
              <a:cxn ang="T10">
                <a:pos x="T4" y="T5"/>
              </a:cxn>
              <a:cxn ang="T11">
                <a:pos x="T6" y="T7"/>
              </a:cxn>
            </a:cxnLst>
            <a:rect l="T12" t="T13" r="T14" b="T15"/>
            <a:pathLst>
              <a:path w="6221412" h="3302000">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Farad.</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Ohm.</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Ampere.</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Reactance.</a:t>
            </a:r>
            <a:br>
              <a:rPr lang="en-US" altLang="en-US" sz="1350" dirty="0">
                <a:solidFill>
                  <a:srgbClr val="000000"/>
                </a:solidFill>
                <a:latin typeface="Arial" panose="020B0604020202020204" pitchFamily="34" charset="0"/>
                <a:cs typeface="DejaVu Sans" panose="020B0603030804020204" pitchFamily="34" charset="0"/>
              </a:rPr>
            </a:br>
            <a:r>
              <a:rPr lang="en-US" altLang="en-US" dirty="0">
                <a:solidFill>
                  <a:srgbClr val="000066"/>
                </a:solidFill>
                <a:latin typeface="Rockwell" panose="02060603020205020403" pitchFamily="18" charset="0"/>
                <a:cs typeface="DejaVu Sans" panose="020B0603030804020204" pitchFamily="34" charset="0"/>
              </a:rPr>
              <a:t> </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solidFill>
                  <a:prstClr val="black">
                    <a:tint val="75000"/>
                  </a:prstClr>
                </a:solidFill>
              </a:rPr>
              <a:pPr>
                <a:defRPr/>
              </a:pPr>
              <a:t>52</a:t>
            </a:fld>
            <a:endParaRPr lang="en-US">
              <a:solidFill>
                <a:prstClr val="black">
                  <a:tint val="75000"/>
                </a:prstClr>
              </a:solidFill>
            </a:endParaRPr>
          </a:p>
        </p:txBody>
      </p:sp>
    </p:spTree>
    <p:extLst>
      <p:ext uri="{BB962C8B-B14F-4D97-AF65-F5344CB8AC3E}">
        <p14:creationId xmlns:p14="http://schemas.microsoft.com/office/powerpoint/2010/main" val="461012581"/>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47106">
                                            <p:txEl>
                                              <p:pRg st="2" end="2"/>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47106">
                                            <p:txEl>
                                              <p:pRg st="2" end="2"/>
                                            </p:txEl>
                                          </p:spTgt>
                                        </p:tgtEl>
                                        <p:attrNameLst>
                                          <p:attrName>style.fontStyle</p:attrName>
                                        </p:attrNameLst>
                                      </p:cBhvr>
                                      <p:to>
                                        <p:strVal val="normal"/>
                                      </p:to>
                                    </p:set>
                                    <p:set>
                                      <p:cBhvr additive="repl">
                                        <p:cTn id="9" dur="1000"/>
                                        <p:tgtEl>
                                          <p:spTgt spid="47106">
                                            <p:txEl>
                                              <p:pRg st="2" end="2"/>
                                            </p:txEl>
                                          </p:spTgt>
                                        </p:tgtEl>
                                        <p:attrNameLst>
                                          <p:attrName>style.fontWeight</p:attrName>
                                        </p:attrNameLst>
                                      </p:cBhvr>
                                      <p:to>
                                        <p:strVal val="bold"/>
                                      </p:to>
                                    </p:set>
                                    <p:set>
                                      <p:cBhvr additive="repl">
                                        <p:cTn id="10" dur="1000"/>
                                        <p:tgtEl>
                                          <p:spTgt spid="47106">
                                            <p:txEl>
                                              <p:pRg st="2" end="2"/>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47106">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title" idx="4294967295"/>
          </p:nvPr>
        </p:nvSpPr>
        <p:spPr>
          <a:xfrm>
            <a:off x="400050" y="284346"/>
            <a:ext cx="8001000" cy="800100"/>
          </a:xfrm>
        </p:spPr>
        <p:txBody>
          <a:bodyPr anchor="t">
            <a:normAutofit fontScale="90000"/>
          </a:bodyPr>
          <a:lstStyle/>
          <a:p>
            <a:pPr eaLnBrk="1" hangingPunct="1"/>
            <a:r>
              <a:rPr lang="en-US" altLang="en-US" sz="3000" dirty="0">
                <a:latin typeface="Rockwell" panose="02060603020205020403" pitchFamily="18" charset="0"/>
              </a:rPr>
              <a:t>G5A04</a:t>
            </a:r>
            <a:r>
              <a:rPr lang="en-US" altLang="en-US" dirty="0">
                <a:latin typeface="Rockwell" panose="02060603020205020403" pitchFamily="18" charset="0"/>
              </a:rPr>
              <a:t>	</a:t>
            </a:r>
            <a:r>
              <a:rPr lang="en-US" altLang="en-US" sz="2400" dirty="0">
                <a:latin typeface="Rockwell" panose="02060603020205020403" pitchFamily="18" charset="0"/>
              </a:rPr>
              <a:t>Which of the following causes opposition to 			the flow of alternating current in a capacitor?</a:t>
            </a:r>
          </a:p>
        </p:txBody>
      </p:sp>
      <p:sp>
        <p:nvSpPr>
          <p:cNvPr id="1970182" name="Rectangle 6"/>
          <p:cNvSpPr>
            <a:spLocks noGrp="1" noChangeArrowheads="1"/>
          </p:cNvSpPr>
          <p:nvPr>
            <p:ph type="body" idx="4294967295"/>
          </p:nvPr>
        </p:nvSpPr>
        <p:spPr>
          <a:xfrm>
            <a:off x="3068605" y="1485901"/>
            <a:ext cx="2663890" cy="2550293"/>
          </a:xfrm>
        </p:spPr>
        <p:txBody>
          <a:bodyPr/>
          <a:lstStyle/>
          <a:p>
            <a:pPr marL="400050" indent="-400050">
              <a:buFontTx/>
              <a:buAutoNum type="alphaUcPeriod"/>
            </a:pPr>
            <a:r>
              <a:rPr lang="en-US" altLang="en-US" dirty="0">
                <a:latin typeface="Rockwell" panose="02060603020205020403" pitchFamily="18" charset="0"/>
              </a:rPr>
              <a:t>Conductance.</a:t>
            </a: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altLang="en-US" dirty="0">
                <a:latin typeface="Rockwell" panose="02060603020205020403" pitchFamily="18" charset="0"/>
              </a:rPr>
              <a:t>Reluctance.</a:t>
            </a: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altLang="en-US" dirty="0">
                <a:latin typeface="Rockwell" panose="02060603020205020403" pitchFamily="18" charset="0"/>
              </a:rPr>
              <a:t>Reactance.</a:t>
            </a: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altLang="en-US" dirty="0">
                <a:latin typeface="Rockwell" panose="02060603020205020403" pitchFamily="18" charset="0"/>
              </a:rPr>
              <a:t>Admittance.</a:t>
            </a:r>
          </a:p>
          <a:p>
            <a:pPr marL="0" indent="0">
              <a:buNone/>
            </a:pPr>
            <a:endParaRPr lang="en-US" altLang="en-US" sz="3000" dirty="0">
              <a:latin typeface="Rockwell" panose="02060603020205020403" pitchFamily="18" charset="0"/>
            </a:endParaRPr>
          </a:p>
        </p:txBody>
      </p:sp>
      <p:sp>
        <p:nvSpPr>
          <p:cNvPr id="2" name="Slide Number Placeholder 1"/>
          <p:cNvSpPr>
            <a:spLocks noGrp="1"/>
          </p:cNvSpPr>
          <p:nvPr>
            <p:ph type="sldNum" sz="quarter" idx="12"/>
          </p:nvPr>
        </p:nvSpPr>
        <p:spPr/>
        <p:txBody>
          <a:bodyPr/>
          <a:lstStyle/>
          <a:p>
            <a:fld id="{182ECF6F-6585-41D2-9DEC-2BE51DCF1034}" type="slidenum">
              <a:rPr lang="en-US" altLang="en-US" smtClean="0">
                <a:solidFill>
                  <a:srgbClr val="000066"/>
                </a:solidFill>
              </a:rPr>
              <a:pPr/>
              <a:t>53</a:t>
            </a:fld>
            <a:endParaRPr lang="en-US" altLang="en-US">
              <a:solidFill>
                <a:srgbClr val="000066"/>
              </a:solidFill>
            </a:endParaRPr>
          </a:p>
        </p:txBody>
      </p:sp>
    </p:spTree>
    <p:extLst>
      <p:ext uri="{BB962C8B-B14F-4D97-AF65-F5344CB8AC3E}">
        <p14:creationId xmlns:p14="http://schemas.microsoft.com/office/powerpoint/2010/main" val="23285127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970182">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1000"/>
                                        <p:tgtEl>
                                          <p:spTgt spid="1970182">
                                            <p:txEl>
                                              <p:pRg st="4" end="4"/>
                                            </p:txEl>
                                          </p:spTgt>
                                        </p:tgtEl>
                                        <p:attrNameLst>
                                          <p:attrName>style.fontStyle</p:attrName>
                                        </p:attrNameLst>
                                      </p:cBhvr>
                                      <p:to>
                                        <p:strVal val="normal"/>
                                      </p:to>
                                    </p:set>
                                    <p:set>
                                      <p:cBhvr override="childStyle">
                                        <p:cTn id="9" dur="1000"/>
                                        <p:tgtEl>
                                          <p:spTgt spid="1970182">
                                            <p:txEl>
                                              <p:pRg st="4" end="4"/>
                                            </p:txEl>
                                          </p:spTgt>
                                        </p:tgtEl>
                                        <p:attrNameLst>
                                          <p:attrName>style.fontWeight</p:attrName>
                                        </p:attrNameLst>
                                      </p:cBhvr>
                                      <p:to>
                                        <p:strVal val="bold"/>
                                      </p:to>
                                    </p:set>
                                    <p:set>
                                      <p:cBhvr override="childStyle">
                                        <p:cTn id="10" dur="1000"/>
                                        <p:tgtEl>
                                          <p:spTgt spid="1970182">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1970182">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666" name="Rectangle 2"/>
          <p:cNvSpPr>
            <a:spLocks noGrp="1" noChangeArrowheads="1"/>
          </p:cNvSpPr>
          <p:nvPr>
            <p:ph type="title" idx="4294967295"/>
          </p:nvPr>
        </p:nvSpPr>
        <p:spPr>
          <a:xfrm>
            <a:off x="1262856" y="285750"/>
            <a:ext cx="6618287" cy="433387"/>
          </a:xfrm>
        </p:spPr>
        <p:txBody>
          <a:bodyPr anchor="t">
            <a:normAutofit fontScale="90000"/>
          </a:bodyPr>
          <a:lstStyle/>
          <a:p>
            <a:pPr eaLnBrk="1" hangingPunct="1"/>
            <a:r>
              <a:rPr lang="en-US" altLang="en-US" sz="3000" dirty="0"/>
              <a:t>G5A05</a:t>
            </a:r>
            <a:r>
              <a:rPr lang="en-US" altLang="en-US" dirty="0"/>
              <a:t>	</a:t>
            </a:r>
            <a:r>
              <a:rPr lang="en-US" altLang="en-US" sz="2400" dirty="0"/>
              <a:t>How does an inductor react to AC?</a:t>
            </a:r>
          </a:p>
        </p:txBody>
      </p:sp>
      <p:sp>
        <p:nvSpPr>
          <p:cNvPr id="3582979" name="Rectangle 3"/>
          <p:cNvSpPr>
            <a:spLocks noGrp="1" noChangeArrowheads="1"/>
          </p:cNvSpPr>
          <p:nvPr>
            <p:ph type="body" idx="4294967295"/>
          </p:nvPr>
        </p:nvSpPr>
        <p:spPr>
          <a:xfrm>
            <a:off x="2125663" y="1206922"/>
            <a:ext cx="4892675" cy="3721894"/>
          </a:xfrm>
        </p:spPr>
        <p:txBody>
          <a:bodyPr>
            <a:normAutofit lnSpcReduction="10000"/>
          </a:bodyPr>
          <a:lstStyle/>
          <a:p>
            <a:pPr marL="285750" indent="-285750">
              <a:buFontTx/>
              <a:buAutoNum type="alphaUcPeriod"/>
            </a:pPr>
            <a:r>
              <a:rPr lang="en-US" altLang="en-US" dirty="0">
                <a:latin typeface="Rockwell" panose="02060603020205020403" pitchFamily="18" charset="0"/>
              </a:rPr>
              <a:t>As the frequency of the applied AC increases, the reactance decreases.</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As the amplitude of the applied AC increases, the reactance increases.</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As the amplitude of the applied AC increases, the reactance decreases.</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As the frequency of the applied AC increases, the reactance increases.</a:t>
            </a:r>
            <a:br>
              <a:rPr lang="en-US" altLang="en-US" dirty="0">
                <a:latin typeface="Rockwell" panose="02060603020205020403" pitchFamily="18" charset="0"/>
              </a:rPr>
            </a:b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0FF59B1D-34AC-407E-8B99-CCC02958B13E}" type="slidenum">
              <a:rPr lang="en-US" altLang="en-US" smtClean="0">
                <a:solidFill>
                  <a:srgbClr val="000066"/>
                </a:solidFill>
              </a:rPr>
              <a:pPr>
                <a:defRPr/>
              </a:pPr>
              <a:t>54</a:t>
            </a:fld>
            <a:endParaRPr lang="en-US" altLang="en-US">
              <a:solidFill>
                <a:srgbClr val="000066"/>
              </a:solidFill>
            </a:endParaRPr>
          </a:p>
        </p:txBody>
      </p:sp>
    </p:spTree>
    <p:extLst>
      <p:ext uri="{BB962C8B-B14F-4D97-AF65-F5344CB8AC3E}">
        <p14:creationId xmlns:p14="http://schemas.microsoft.com/office/powerpoint/2010/main" val="21954680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3582979">
                                            <p:txEl>
                                              <p:pRg st="6" end="6"/>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1000"/>
                                        <p:tgtEl>
                                          <p:spTgt spid="3582979">
                                            <p:txEl>
                                              <p:pRg st="6" end="6"/>
                                            </p:txEl>
                                          </p:spTgt>
                                        </p:tgtEl>
                                        <p:attrNameLst>
                                          <p:attrName>style.fontStyle</p:attrName>
                                        </p:attrNameLst>
                                      </p:cBhvr>
                                      <p:to>
                                        <p:strVal val="normal"/>
                                      </p:to>
                                    </p:set>
                                    <p:set>
                                      <p:cBhvr override="childStyle">
                                        <p:cTn id="9" dur="1000"/>
                                        <p:tgtEl>
                                          <p:spTgt spid="3582979">
                                            <p:txEl>
                                              <p:pRg st="6" end="6"/>
                                            </p:txEl>
                                          </p:spTgt>
                                        </p:tgtEl>
                                        <p:attrNameLst>
                                          <p:attrName>style.fontWeight</p:attrName>
                                        </p:attrNameLst>
                                      </p:cBhvr>
                                      <p:to>
                                        <p:strVal val="bold"/>
                                      </p:to>
                                    </p:set>
                                    <p:set>
                                      <p:cBhvr override="childStyle">
                                        <p:cTn id="10" dur="1000"/>
                                        <p:tgtEl>
                                          <p:spTgt spid="3582979">
                                            <p:txEl>
                                              <p:pRg st="6" end="6"/>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3582979">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42" name="Rectangle 2"/>
          <p:cNvSpPr>
            <a:spLocks noGrp="1" noChangeArrowheads="1"/>
          </p:cNvSpPr>
          <p:nvPr>
            <p:ph type="title" idx="4294967295"/>
          </p:nvPr>
        </p:nvSpPr>
        <p:spPr>
          <a:xfrm>
            <a:off x="1331116" y="280749"/>
            <a:ext cx="6481763" cy="589359"/>
          </a:xfrm>
        </p:spPr>
        <p:txBody>
          <a:bodyPr anchor="t"/>
          <a:lstStyle/>
          <a:p>
            <a:pPr eaLnBrk="1" hangingPunct="1"/>
            <a:r>
              <a:rPr lang="en-US" altLang="en-US" sz="3000" dirty="0"/>
              <a:t>G5A06</a:t>
            </a:r>
            <a:r>
              <a:rPr lang="en-US" altLang="en-US" dirty="0"/>
              <a:t> 	</a:t>
            </a:r>
            <a:r>
              <a:rPr lang="en-US" altLang="en-US" sz="2400" dirty="0"/>
              <a:t>How does a capacitor react to AC?</a:t>
            </a:r>
          </a:p>
        </p:txBody>
      </p:sp>
      <p:sp>
        <p:nvSpPr>
          <p:cNvPr id="3584003" name="Rectangle 3"/>
          <p:cNvSpPr>
            <a:spLocks noGrp="1" noChangeArrowheads="1"/>
          </p:cNvSpPr>
          <p:nvPr>
            <p:ph type="body" idx="4294967295"/>
          </p:nvPr>
        </p:nvSpPr>
        <p:spPr>
          <a:xfrm>
            <a:off x="2068511" y="1059998"/>
            <a:ext cx="5006975" cy="3721894"/>
          </a:xfrm>
        </p:spPr>
        <p:txBody>
          <a:bodyPr/>
          <a:lstStyle/>
          <a:p>
            <a:pPr marL="285750" indent="-285750">
              <a:buFontTx/>
              <a:buAutoNum type="alphaUcPeriod"/>
            </a:pPr>
            <a:r>
              <a:rPr lang="en-US" altLang="en-US" dirty="0">
                <a:latin typeface="Rockwell" panose="02060603020205020403" pitchFamily="18" charset="0"/>
              </a:rPr>
              <a:t>As the frequency of the applied AC increases, the reactance decreases.</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As the frequency of the applied AC increases, the reactance increases.</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As the amplitude of the applied AC increases, the reactance increases.</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As the amplitude of the applied AC increases, the reactance decreases.</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0FF59B1D-34AC-407E-8B99-CCC02958B13E}" type="slidenum">
              <a:rPr lang="en-US" altLang="en-US" smtClean="0">
                <a:solidFill>
                  <a:srgbClr val="000066"/>
                </a:solidFill>
              </a:rPr>
              <a:pPr>
                <a:defRPr/>
              </a:pPr>
              <a:t>55</a:t>
            </a:fld>
            <a:endParaRPr lang="en-US" altLang="en-US">
              <a:solidFill>
                <a:srgbClr val="000066"/>
              </a:solidFill>
            </a:endParaRPr>
          </a:p>
        </p:txBody>
      </p:sp>
    </p:spTree>
    <p:extLst>
      <p:ext uri="{BB962C8B-B14F-4D97-AF65-F5344CB8AC3E}">
        <p14:creationId xmlns:p14="http://schemas.microsoft.com/office/powerpoint/2010/main" val="26108484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3584003">
                                            <p:txEl>
                                              <p:pRg st="0" end="0"/>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1000"/>
                                        <p:tgtEl>
                                          <p:spTgt spid="3584003">
                                            <p:txEl>
                                              <p:pRg st="0" end="0"/>
                                            </p:txEl>
                                          </p:spTgt>
                                        </p:tgtEl>
                                        <p:attrNameLst>
                                          <p:attrName>style.fontStyle</p:attrName>
                                        </p:attrNameLst>
                                      </p:cBhvr>
                                      <p:to>
                                        <p:strVal val="normal"/>
                                      </p:to>
                                    </p:set>
                                    <p:set>
                                      <p:cBhvr override="childStyle">
                                        <p:cTn id="9" dur="1000"/>
                                        <p:tgtEl>
                                          <p:spTgt spid="3584003">
                                            <p:txEl>
                                              <p:pRg st="0" end="0"/>
                                            </p:txEl>
                                          </p:spTgt>
                                        </p:tgtEl>
                                        <p:attrNameLst>
                                          <p:attrName>style.fontWeight</p:attrName>
                                        </p:attrNameLst>
                                      </p:cBhvr>
                                      <p:to>
                                        <p:strVal val="bold"/>
                                      </p:to>
                                    </p:set>
                                    <p:set>
                                      <p:cBhvr override="childStyle">
                                        <p:cTn id="10" dur="1000"/>
                                        <p:tgtEl>
                                          <p:spTgt spid="3584003">
                                            <p:txEl>
                                              <p:pRg st="0" end="0"/>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358400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42" name="Rectangle 2"/>
          <p:cNvSpPr>
            <a:spLocks noGrp="1" noChangeArrowheads="1"/>
          </p:cNvSpPr>
          <p:nvPr>
            <p:ph type="title" idx="4294967295"/>
          </p:nvPr>
        </p:nvSpPr>
        <p:spPr>
          <a:xfrm>
            <a:off x="436796" y="264318"/>
            <a:ext cx="6829904" cy="589359"/>
          </a:xfrm>
        </p:spPr>
        <p:txBody>
          <a:bodyPr anchor="t">
            <a:normAutofit fontScale="90000"/>
          </a:bodyPr>
          <a:lstStyle/>
          <a:p>
            <a:pPr eaLnBrk="1" hangingPunct="1"/>
            <a:r>
              <a:rPr lang="en-US" altLang="en-US" sz="3000" dirty="0"/>
              <a:t>G5A11</a:t>
            </a:r>
            <a:r>
              <a:rPr lang="en-US" altLang="en-US" dirty="0"/>
              <a:t> 	</a:t>
            </a:r>
            <a:r>
              <a:rPr lang="en-US" altLang="en-US" sz="2400" dirty="0"/>
              <a:t>What letter is used to represent reactance?</a:t>
            </a:r>
          </a:p>
        </p:txBody>
      </p:sp>
      <p:sp>
        <p:nvSpPr>
          <p:cNvPr id="3584003" name="Rectangle 3"/>
          <p:cNvSpPr>
            <a:spLocks noGrp="1" noChangeArrowheads="1"/>
          </p:cNvSpPr>
          <p:nvPr>
            <p:ph type="body" idx="4294967295"/>
          </p:nvPr>
        </p:nvSpPr>
        <p:spPr>
          <a:xfrm>
            <a:off x="3851748" y="1311458"/>
            <a:ext cx="1440499" cy="3721894"/>
          </a:xfrm>
        </p:spPr>
        <p:txBody>
          <a:bodyPr/>
          <a:lstStyle/>
          <a:p>
            <a:pPr marL="285750" indent="-285750">
              <a:buFontTx/>
              <a:buAutoNum type="alphaUcPeriod"/>
            </a:pPr>
            <a:r>
              <a:rPr lang="pl-PL" altLang="en-US" dirty="0">
                <a:latin typeface="Rockwell" panose="02060603020205020403" pitchFamily="18" charset="0"/>
              </a:rPr>
              <a:t>Z</a:t>
            </a:r>
            <a:endParaRPr lang="en-US" altLang="en-US" dirty="0">
              <a:latin typeface="Rockwell" panose="02060603020205020403" pitchFamily="18" charset="0"/>
            </a:endParaRPr>
          </a:p>
          <a:p>
            <a:pPr marL="285750" indent="-285750">
              <a:buFontTx/>
              <a:buAutoNum type="alphaUcPeriod"/>
            </a:pPr>
            <a:endParaRPr lang="pl-PL" altLang="en-US" dirty="0">
              <a:latin typeface="Rockwell" panose="02060603020205020403" pitchFamily="18" charset="0"/>
            </a:endParaRPr>
          </a:p>
          <a:p>
            <a:pPr marL="285750" indent="-285750">
              <a:buFontTx/>
              <a:buAutoNum type="alphaUcPeriod"/>
            </a:pPr>
            <a:r>
              <a:rPr lang="pl-PL" altLang="en-US" dirty="0">
                <a:latin typeface="Rockwell" panose="02060603020205020403" pitchFamily="18" charset="0"/>
              </a:rPr>
              <a:t>X</a:t>
            </a:r>
            <a:endParaRPr lang="en-US" altLang="en-US" dirty="0">
              <a:latin typeface="Rockwell" panose="02060603020205020403" pitchFamily="18" charset="0"/>
            </a:endParaRPr>
          </a:p>
          <a:p>
            <a:pPr marL="285750" indent="-285750">
              <a:buFontTx/>
              <a:buAutoNum type="alphaUcPeriod"/>
            </a:pPr>
            <a:endParaRPr lang="pl-PL" altLang="en-US" dirty="0">
              <a:latin typeface="Rockwell" panose="02060603020205020403" pitchFamily="18" charset="0"/>
            </a:endParaRPr>
          </a:p>
          <a:p>
            <a:pPr marL="285750" indent="-285750">
              <a:buFontTx/>
              <a:buAutoNum type="alphaUcPeriod"/>
            </a:pPr>
            <a:r>
              <a:rPr lang="pl-PL" altLang="en-US" dirty="0">
                <a:latin typeface="Rockwell" panose="02060603020205020403" pitchFamily="18" charset="0"/>
              </a:rPr>
              <a:t> B</a:t>
            </a:r>
            <a:endParaRPr lang="en-US" altLang="en-US" dirty="0">
              <a:latin typeface="Rockwell" panose="02060603020205020403" pitchFamily="18" charset="0"/>
            </a:endParaRPr>
          </a:p>
          <a:p>
            <a:pPr marL="285750" indent="-285750">
              <a:buFontTx/>
              <a:buAutoNum type="alphaUcPeriod"/>
            </a:pPr>
            <a:endParaRPr lang="pl-PL" altLang="en-US" dirty="0">
              <a:latin typeface="Rockwell" panose="02060603020205020403" pitchFamily="18" charset="0"/>
            </a:endParaRPr>
          </a:p>
          <a:p>
            <a:pPr marL="285750" indent="-285750">
              <a:buFontTx/>
              <a:buAutoNum type="alphaUcPeriod"/>
            </a:pPr>
            <a:r>
              <a:rPr lang="pl-PL" altLang="en-US" dirty="0">
                <a:latin typeface="Rockwell" panose="02060603020205020403" pitchFamily="18" charset="0"/>
              </a:rPr>
              <a:t>Y</a:t>
            </a:r>
          </a:p>
          <a:p>
            <a:pPr marL="285750" indent="-285750">
              <a:buFontTx/>
              <a:buAutoNum type="alphaUcPeriod"/>
            </a:pPr>
            <a:endParaRPr lang="en-US" altLang="en-US" dirty="0">
              <a:latin typeface="Rockwell" panose="02060603020205020403" pitchFamily="18" charset="0"/>
            </a:endParaRPr>
          </a:p>
        </p:txBody>
      </p:sp>
      <p:sp>
        <p:nvSpPr>
          <p:cNvPr id="2" name="Slide Number Placeholder 1"/>
          <p:cNvSpPr>
            <a:spLocks noGrp="1"/>
          </p:cNvSpPr>
          <p:nvPr>
            <p:ph type="sldNum" sz="quarter" idx="12"/>
          </p:nvPr>
        </p:nvSpPr>
        <p:spPr/>
        <p:txBody>
          <a:bodyPr/>
          <a:lstStyle/>
          <a:p>
            <a:pPr>
              <a:defRPr/>
            </a:pPr>
            <a:fld id="{0FF59B1D-34AC-407E-8B99-CCC02958B13E}" type="slidenum">
              <a:rPr lang="en-US" altLang="en-US" smtClean="0">
                <a:solidFill>
                  <a:srgbClr val="000066"/>
                </a:solidFill>
              </a:rPr>
              <a:pPr>
                <a:defRPr/>
              </a:pPr>
              <a:t>56</a:t>
            </a:fld>
            <a:endParaRPr lang="en-US" altLang="en-US">
              <a:solidFill>
                <a:srgbClr val="000066"/>
              </a:solidFill>
            </a:endParaRPr>
          </a:p>
        </p:txBody>
      </p:sp>
    </p:spTree>
    <p:extLst>
      <p:ext uri="{BB962C8B-B14F-4D97-AF65-F5344CB8AC3E}">
        <p14:creationId xmlns:p14="http://schemas.microsoft.com/office/powerpoint/2010/main" val="2353685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1000" fill="hold"/>
                                        <p:tgtEl>
                                          <p:spTgt spid="3584003">
                                            <p:txEl>
                                              <p:pRg st="0" end="0"/>
                                            </p:txEl>
                                          </p:spTgt>
                                        </p:tgtEl>
                                        <p:attrNameLst>
                                          <p:attrName>style.color</p:attrName>
                                        </p:attrNameLst>
                                      </p:cBhvr>
                                      <p:to>
                                        <a:schemeClr val="accent1"/>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1000" fill="hold"/>
                                        <p:tgtEl>
                                          <p:spTgt spid="3584003">
                                            <p:txEl>
                                              <p:pRg st="2" end="2"/>
                                            </p:txEl>
                                          </p:spTgt>
                                        </p:tgtEl>
                                        <p:attrNameLst>
                                          <p:attrName>style.color</p:attrName>
                                        </p:attrNameLst>
                                      </p:cBhvr>
                                      <p:to>
                                        <a:schemeClr val="accent1"/>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override="childStyle">
                                        <p:cTn id="14" dur="1000" fill="hold"/>
                                        <p:tgtEl>
                                          <p:spTgt spid="3584003">
                                            <p:txEl>
                                              <p:pRg st="4" end="4"/>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override="childStyle">
                                        <p:cTn id="18" dur="1000" fill="hold"/>
                                        <p:tgtEl>
                                          <p:spTgt spid="3584003">
                                            <p:txEl>
                                              <p:pRg st="6" end="6"/>
                                            </p:txEl>
                                          </p:spTgt>
                                        </p:tgtEl>
                                        <p:attrNameLst>
                                          <p:attrName>style.color</p:attrName>
                                        </p:attrNameLst>
                                      </p:cBhvr>
                                      <p:to>
                                        <a:schemeClr val="accent1"/>
                                      </p:to>
                                    </p:animClr>
                                  </p:childTnLst>
                                </p:cTn>
                              </p:par>
                              <p:par>
                                <p:cTn id="19" presetID="5" presetClass="emph" presetSubtype="1" nodeType="withEffect">
                                  <p:stCondLst>
                                    <p:cond delay="0"/>
                                  </p:stCondLst>
                                  <p:childTnLst>
                                    <p:set>
                                      <p:cBhvr override="childStyle">
                                        <p:cTn id="20" dur="1000"/>
                                        <p:tgtEl>
                                          <p:spTgt spid="3584003">
                                            <p:txEl>
                                              <p:pRg st="0" end="0"/>
                                            </p:txEl>
                                          </p:spTgt>
                                        </p:tgtEl>
                                        <p:attrNameLst>
                                          <p:attrName>style.fontStyle</p:attrName>
                                        </p:attrNameLst>
                                      </p:cBhvr>
                                      <p:to>
                                        <p:strVal val="normal"/>
                                      </p:to>
                                    </p:set>
                                    <p:set>
                                      <p:cBhvr override="childStyle">
                                        <p:cTn id="21" dur="1000"/>
                                        <p:tgtEl>
                                          <p:spTgt spid="3584003">
                                            <p:txEl>
                                              <p:pRg st="0" end="0"/>
                                            </p:txEl>
                                          </p:spTgt>
                                        </p:tgtEl>
                                        <p:attrNameLst>
                                          <p:attrName>style.fontWeight</p:attrName>
                                        </p:attrNameLst>
                                      </p:cBhvr>
                                      <p:to>
                                        <p:strVal val="bold"/>
                                      </p:to>
                                    </p:set>
                                    <p:set>
                                      <p:cBhvr override="childStyle">
                                        <p:cTn id="22" dur="1000"/>
                                        <p:tgtEl>
                                          <p:spTgt spid="3584003">
                                            <p:txEl>
                                              <p:pRg st="0" end="0"/>
                                            </p:txEl>
                                          </p:spTgt>
                                        </p:tgtEl>
                                        <p:attrNameLst>
                                          <p:attrName>style.textDecorationUnderline</p:attrName>
                                        </p:attrNameLst>
                                      </p:cBhvr>
                                      <p:to>
                                        <p:strVal val="false"/>
                                      </p:to>
                                    </p:set>
                                  </p:childTnLst>
                                </p:cTn>
                              </p:par>
                              <p:par>
                                <p:cTn id="23" presetID="5" presetClass="emph" presetSubtype="1" nodeType="withEffect">
                                  <p:stCondLst>
                                    <p:cond delay="0"/>
                                  </p:stCondLst>
                                  <p:childTnLst>
                                    <p:set>
                                      <p:cBhvr override="childStyle">
                                        <p:cTn id="24" dur="1000"/>
                                        <p:tgtEl>
                                          <p:spTgt spid="3584003">
                                            <p:txEl>
                                              <p:pRg st="2" end="2"/>
                                            </p:txEl>
                                          </p:spTgt>
                                        </p:tgtEl>
                                        <p:attrNameLst>
                                          <p:attrName>style.fontStyle</p:attrName>
                                        </p:attrNameLst>
                                      </p:cBhvr>
                                      <p:to>
                                        <p:strVal val="normal"/>
                                      </p:to>
                                    </p:set>
                                    <p:set>
                                      <p:cBhvr override="childStyle">
                                        <p:cTn id="25" dur="1000"/>
                                        <p:tgtEl>
                                          <p:spTgt spid="3584003">
                                            <p:txEl>
                                              <p:pRg st="2" end="2"/>
                                            </p:txEl>
                                          </p:spTgt>
                                        </p:tgtEl>
                                        <p:attrNameLst>
                                          <p:attrName>style.fontWeight</p:attrName>
                                        </p:attrNameLst>
                                      </p:cBhvr>
                                      <p:to>
                                        <p:strVal val="bold"/>
                                      </p:to>
                                    </p:set>
                                    <p:set>
                                      <p:cBhvr override="childStyle">
                                        <p:cTn id="26" dur="1000"/>
                                        <p:tgtEl>
                                          <p:spTgt spid="3584003">
                                            <p:txEl>
                                              <p:pRg st="2" end="2"/>
                                            </p:txEl>
                                          </p:spTgt>
                                        </p:tgtEl>
                                        <p:attrNameLst>
                                          <p:attrName>style.textDecorationUnderline</p:attrName>
                                        </p:attrNameLst>
                                      </p:cBhvr>
                                      <p:to>
                                        <p:strVal val="false"/>
                                      </p:to>
                                    </p:set>
                                  </p:childTnLst>
                                </p:cTn>
                              </p:par>
                              <p:par>
                                <p:cTn id="27" presetID="5" presetClass="emph" presetSubtype="1" nodeType="withEffect">
                                  <p:stCondLst>
                                    <p:cond delay="0"/>
                                  </p:stCondLst>
                                  <p:childTnLst>
                                    <p:set>
                                      <p:cBhvr override="childStyle">
                                        <p:cTn id="28" dur="1000"/>
                                        <p:tgtEl>
                                          <p:spTgt spid="3584003">
                                            <p:txEl>
                                              <p:pRg st="4" end="4"/>
                                            </p:txEl>
                                          </p:spTgt>
                                        </p:tgtEl>
                                        <p:attrNameLst>
                                          <p:attrName>style.fontStyle</p:attrName>
                                        </p:attrNameLst>
                                      </p:cBhvr>
                                      <p:to>
                                        <p:strVal val="normal"/>
                                      </p:to>
                                    </p:set>
                                    <p:set>
                                      <p:cBhvr override="childStyle">
                                        <p:cTn id="29" dur="1000"/>
                                        <p:tgtEl>
                                          <p:spTgt spid="3584003">
                                            <p:txEl>
                                              <p:pRg st="4" end="4"/>
                                            </p:txEl>
                                          </p:spTgt>
                                        </p:tgtEl>
                                        <p:attrNameLst>
                                          <p:attrName>style.fontWeight</p:attrName>
                                        </p:attrNameLst>
                                      </p:cBhvr>
                                      <p:to>
                                        <p:strVal val="bold"/>
                                      </p:to>
                                    </p:set>
                                    <p:set>
                                      <p:cBhvr override="childStyle">
                                        <p:cTn id="30" dur="1000"/>
                                        <p:tgtEl>
                                          <p:spTgt spid="3584003">
                                            <p:txEl>
                                              <p:pRg st="4" end="4"/>
                                            </p:txEl>
                                          </p:spTgt>
                                        </p:tgtEl>
                                        <p:attrNameLst>
                                          <p:attrName>style.textDecorationUnderline</p:attrName>
                                        </p:attrNameLst>
                                      </p:cBhvr>
                                      <p:to>
                                        <p:strVal val="false"/>
                                      </p:to>
                                    </p:set>
                                  </p:childTnLst>
                                </p:cTn>
                              </p:par>
                              <p:par>
                                <p:cTn id="31" presetID="5" presetClass="emph" presetSubtype="1" nodeType="withEffect">
                                  <p:stCondLst>
                                    <p:cond delay="0"/>
                                  </p:stCondLst>
                                  <p:childTnLst>
                                    <p:set>
                                      <p:cBhvr override="childStyle">
                                        <p:cTn id="32" dur="1000"/>
                                        <p:tgtEl>
                                          <p:spTgt spid="3584003">
                                            <p:txEl>
                                              <p:pRg st="6" end="6"/>
                                            </p:txEl>
                                          </p:spTgt>
                                        </p:tgtEl>
                                        <p:attrNameLst>
                                          <p:attrName>style.fontStyle</p:attrName>
                                        </p:attrNameLst>
                                      </p:cBhvr>
                                      <p:to>
                                        <p:strVal val="normal"/>
                                      </p:to>
                                    </p:set>
                                    <p:set>
                                      <p:cBhvr override="childStyle">
                                        <p:cTn id="33" dur="1000"/>
                                        <p:tgtEl>
                                          <p:spTgt spid="3584003">
                                            <p:txEl>
                                              <p:pRg st="6" end="6"/>
                                            </p:txEl>
                                          </p:spTgt>
                                        </p:tgtEl>
                                        <p:attrNameLst>
                                          <p:attrName>style.fontWeight</p:attrName>
                                        </p:attrNameLst>
                                      </p:cBhvr>
                                      <p:to>
                                        <p:strVal val="bold"/>
                                      </p:to>
                                    </p:set>
                                    <p:set>
                                      <p:cBhvr override="childStyle">
                                        <p:cTn id="34" dur="1000"/>
                                        <p:tgtEl>
                                          <p:spTgt spid="3584003">
                                            <p:txEl>
                                              <p:pRg st="6" end="6"/>
                                            </p:txEl>
                                          </p:spTgt>
                                        </p:tgtEl>
                                        <p:attrNameLst>
                                          <p:attrName>style.textDecorationUnderline</p:attrName>
                                        </p:attrNameLst>
                                      </p:cBhvr>
                                      <p:to>
                                        <p:strVal val="false"/>
                                      </p:to>
                                    </p:set>
                                  </p:childTnLst>
                                </p:cTn>
                              </p:par>
                              <p:par>
                                <p:cTn id="35" presetID="8" presetClass="emph" presetSubtype="0" fill="hold" nodeType="withEffect">
                                  <p:stCondLst>
                                    <p:cond delay="0"/>
                                  </p:stCondLst>
                                  <p:childTnLst>
                                    <p:animRot by="21600000">
                                      <p:cBhvr>
                                        <p:cTn id="36" dur="1000" fill="hold"/>
                                        <p:tgtEl>
                                          <p:spTgt spid="3584003">
                                            <p:txEl>
                                              <p:pRg st="0" end="0"/>
                                            </p:txEl>
                                          </p:spTgt>
                                        </p:tgtEl>
                                        <p:attrNameLst>
                                          <p:attrName>r</p:attrName>
                                        </p:attrNameLst>
                                      </p:cBhvr>
                                    </p:animRot>
                                  </p:childTnLst>
                                </p:cTn>
                              </p:par>
                              <p:par>
                                <p:cTn id="37" presetID="8" presetClass="emph" presetSubtype="0" fill="hold" nodeType="withEffect">
                                  <p:stCondLst>
                                    <p:cond delay="0"/>
                                  </p:stCondLst>
                                  <p:childTnLst>
                                    <p:animRot by="21600000">
                                      <p:cBhvr>
                                        <p:cTn id="38" dur="1000" fill="hold"/>
                                        <p:tgtEl>
                                          <p:spTgt spid="3584003">
                                            <p:txEl>
                                              <p:pRg st="2" end="2"/>
                                            </p:txEl>
                                          </p:spTgt>
                                        </p:tgtEl>
                                        <p:attrNameLst>
                                          <p:attrName>r</p:attrName>
                                        </p:attrNameLst>
                                      </p:cBhvr>
                                    </p:animRot>
                                  </p:childTnLst>
                                </p:cTn>
                              </p:par>
                              <p:par>
                                <p:cTn id="39" presetID="8" presetClass="emph" presetSubtype="0" fill="hold" nodeType="withEffect">
                                  <p:stCondLst>
                                    <p:cond delay="0"/>
                                  </p:stCondLst>
                                  <p:childTnLst>
                                    <p:animRot by="21600000">
                                      <p:cBhvr>
                                        <p:cTn id="40" dur="1000" fill="hold"/>
                                        <p:tgtEl>
                                          <p:spTgt spid="3584003">
                                            <p:txEl>
                                              <p:pRg st="4" end="4"/>
                                            </p:txEl>
                                          </p:spTgt>
                                        </p:tgtEl>
                                        <p:attrNameLst>
                                          <p:attrName>r</p:attrName>
                                        </p:attrNameLst>
                                      </p:cBhvr>
                                    </p:animRot>
                                  </p:childTnLst>
                                </p:cTn>
                              </p:par>
                              <p:par>
                                <p:cTn id="41" presetID="8" presetClass="emph" presetSubtype="0" fill="hold" nodeType="withEffect">
                                  <p:stCondLst>
                                    <p:cond delay="0"/>
                                  </p:stCondLst>
                                  <p:childTnLst>
                                    <p:animRot by="21600000">
                                      <p:cBhvr>
                                        <p:cTn id="42" dur="1000" fill="hold"/>
                                        <p:tgtEl>
                                          <p:spTgt spid="358400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690" name="Rectangle 2"/>
          <p:cNvSpPr>
            <a:spLocks noGrp="1" noChangeArrowheads="1"/>
          </p:cNvSpPr>
          <p:nvPr>
            <p:ph type="title" idx="4294967295"/>
          </p:nvPr>
        </p:nvSpPr>
        <p:spPr>
          <a:xfrm>
            <a:off x="2239962" y="285750"/>
            <a:ext cx="4854178" cy="732234"/>
          </a:xfrm>
        </p:spPr>
        <p:txBody>
          <a:bodyPr anchor="t"/>
          <a:lstStyle/>
          <a:p>
            <a:pPr eaLnBrk="1" hangingPunct="1"/>
            <a:r>
              <a:rPr lang="en-US" altLang="en-US" sz="3000" dirty="0"/>
              <a:t>G5A08</a:t>
            </a:r>
            <a:r>
              <a:rPr lang="en-US" altLang="en-US" sz="2400" dirty="0"/>
              <a:t> 	What is impedance? </a:t>
            </a:r>
          </a:p>
        </p:txBody>
      </p:sp>
      <p:sp>
        <p:nvSpPr>
          <p:cNvPr id="3578883" name="Rectangle 3"/>
          <p:cNvSpPr>
            <a:spLocks noGrp="1" noChangeArrowheads="1"/>
          </p:cNvSpPr>
          <p:nvPr>
            <p:ph type="body" idx="4294967295"/>
          </p:nvPr>
        </p:nvSpPr>
        <p:spPr>
          <a:xfrm>
            <a:off x="2335014" y="1330167"/>
            <a:ext cx="4664075" cy="3721894"/>
          </a:xfrm>
        </p:spPr>
        <p:txBody>
          <a:bodyPr>
            <a:normAutofit/>
          </a:bodyPr>
          <a:lstStyle/>
          <a:p>
            <a:pPr marL="285750" indent="-285750">
              <a:buFontTx/>
              <a:buAutoNum type="alphaUcPeriod"/>
            </a:pPr>
            <a:r>
              <a:rPr lang="en-US" altLang="en-US" dirty="0">
                <a:latin typeface="Rockwell" panose="02060603020205020403" pitchFamily="18" charset="0"/>
              </a:rPr>
              <a:t>The ratio of current to voltage</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The product of current and voltage</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The ratio of voltage to current</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The product of current and reactance</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0FF59B1D-34AC-407E-8B99-CCC02958B13E}" type="slidenum">
              <a:rPr lang="en-US" altLang="en-US" smtClean="0">
                <a:solidFill>
                  <a:srgbClr val="000066"/>
                </a:solidFill>
              </a:rPr>
              <a:pPr>
                <a:defRPr/>
              </a:pPr>
              <a:t>57</a:t>
            </a:fld>
            <a:endParaRPr lang="en-US" altLang="en-US">
              <a:solidFill>
                <a:srgbClr val="000066"/>
              </a:solidFill>
            </a:endParaRPr>
          </a:p>
        </p:txBody>
      </p:sp>
    </p:spTree>
    <p:extLst>
      <p:ext uri="{BB962C8B-B14F-4D97-AF65-F5344CB8AC3E}">
        <p14:creationId xmlns:p14="http://schemas.microsoft.com/office/powerpoint/2010/main" val="220349428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p:cNvSpPr>
            <a:spLocks noGrp="1" noChangeArrowheads="1"/>
          </p:cNvSpPr>
          <p:nvPr>
            <p:ph type="title" idx="4294967295"/>
          </p:nvPr>
        </p:nvSpPr>
        <p:spPr>
          <a:xfrm>
            <a:off x="600076" y="502922"/>
            <a:ext cx="7760970" cy="640078"/>
          </a:xfrm>
        </p:spPr>
        <p:txBody>
          <a:bodyPr anchor="t">
            <a:noAutofit/>
          </a:bodyPr>
          <a:lstStyle/>
          <a:p>
            <a:pPr>
              <a:lnSpc>
                <a:spcPct val="100000"/>
              </a:lnSpc>
            </a:pPr>
            <a:r>
              <a:rPr lang="en-US" altLang="en-US" sz="2400" dirty="0">
                <a:solidFill>
                  <a:srgbClr val="FF0000"/>
                </a:solidFill>
                <a:latin typeface="Rockwell" panose="02060603020205020403" pitchFamily="18" charset="0"/>
              </a:rPr>
              <a:t>G5A07  What is the term for the inverse of impedance?</a:t>
            </a:r>
            <a:endParaRPr lang="en-US" altLang="en-US" sz="2800" dirty="0">
              <a:solidFill>
                <a:srgbClr val="FF0000"/>
              </a:solidFill>
              <a:latin typeface="Rockwell" panose="02060603020205020403" pitchFamily="18" charset="0"/>
            </a:endParaRPr>
          </a:p>
        </p:txBody>
      </p:sp>
      <p:sp>
        <p:nvSpPr>
          <p:cNvPr id="1942534" name="Rectangle 6"/>
          <p:cNvSpPr>
            <a:spLocks noGrp="1" noChangeArrowheads="1"/>
          </p:cNvSpPr>
          <p:nvPr>
            <p:ph type="body" idx="4294967295"/>
          </p:nvPr>
        </p:nvSpPr>
        <p:spPr>
          <a:xfrm>
            <a:off x="3397569" y="1522385"/>
            <a:ext cx="2165984" cy="2743200"/>
          </a:xfrm>
        </p:spPr>
        <p:txBody>
          <a:bodyPr>
            <a:normAutofit fontScale="92500" lnSpcReduction="10000"/>
          </a:bodyPr>
          <a:lstStyle/>
          <a:p>
            <a:pPr marL="400050" indent="-400050">
              <a:buFontTx/>
              <a:buAutoNum type="alphaUcPeriod"/>
            </a:pPr>
            <a:r>
              <a:rPr lang="fr-FR" altLang="en-US" dirty="0">
                <a:solidFill>
                  <a:srgbClr val="000000"/>
                </a:solidFill>
                <a:latin typeface="Rockwell" panose="02060603020205020403" pitchFamily="18" charset="0"/>
                <a:cs typeface="DejaVu Sans" panose="020B0603030804020204" pitchFamily="34" charset="0"/>
              </a:rPr>
              <a:t>Conductance</a:t>
            </a:r>
          </a:p>
          <a:p>
            <a:pPr marL="400050" indent="-400050">
              <a:buFontTx/>
              <a:buAutoNum type="alphaUcPeriod"/>
            </a:pPr>
            <a:endParaRPr lang="fr-FR" altLang="en-US" dirty="0">
              <a:solidFill>
                <a:srgbClr val="000000"/>
              </a:solidFill>
              <a:latin typeface="Rockwell" panose="02060603020205020403" pitchFamily="18" charset="0"/>
              <a:cs typeface="DejaVu Sans" panose="020B0603030804020204" pitchFamily="34" charset="0"/>
            </a:endParaRPr>
          </a:p>
          <a:p>
            <a:pPr marL="400050" indent="-400050">
              <a:buFontTx/>
              <a:buAutoNum type="alphaUcPeriod"/>
            </a:pPr>
            <a:r>
              <a:rPr lang="fr-FR" altLang="en-US" dirty="0">
                <a:solidFill>
                  <a:srgbClr val="000000"/>
                </a:solidFill>
                <a:latin typeface="Rockwell" panose="02060603020205020403" pitchFamily="18" charset="0"/>
                <a:cs typeface="DejaVu Sans" panose="020B0603030804020204" pitchFamily="34" charset="0"/>
              </a:rPr>
              <a:t>Susceptance</a:t>
            </a:r>
          </a:p>
          <a:p>
            <a:pPr marL="400050" indent="-400050">
              <a:buFontTx/>
              <a:buAutoNum type="alphaUcPeriod"/>
            </a:pPr>
            <a:endParaRPr lang="fr-FR" altLang="en-US" dirty="0">
              <a:solidFill>
                <a:srgbClr val="000000"/>
              </a:solidFill>
              <a:latin typeface="Rockwell" panose="02060603020205020403" pitchFamily="18" charset="0"/>
              <a:cs typeface="DejaVu Sans" panose="020B0603030804020204" pitchFamily="34" charset="0"/>
            </a:endParaRPr>
          </a:p>
          <a:p>
            <a:pPr marL="400050" indent="-400050">
              <a:buFontTx/>
              <a:buAutoNum type="alphaUcPeriod"/>
            </a:pPr>
            <a:r>
              <a:rPr lang="fr-FR" altLang="en-US" dirty="0">
                <a:solidFill>
                  <a:srgbClr val="000000"/>
                </a:solidFill>
                <a:latin typeface="Rockwell" panose="02060603020205020403" pitchFamily="18" charset="0"/>
                <a:cs typeface="DejaVu Sans" panose="020B0603030804020204" pitchFamily="34" charset="0"/>
              </a:rPr>
              <a:t>Reluctance</a:t>
            </a:r>
          </a:p>
          <a:p>
            <a:pPr marL="400050" indent="-400050">
              <a:buFontTx/>
              <a:buAutoNum type="alphaUcPeriod"/>
            </a:pPr>
            <a:endParaRPr lang="fr-FR" altLang="en-US" dirty="0">
              <a:solidFill>
                <a:srgbClr val="000000"/>
              </a:solidFill>
              <a:latin typeface="Rockwell" panose="02060603020205020403" pitchFamily="18" charset="0"/>
              <a:cs typeface="DejaVu Sans" panose="020B0603030804020204" pitchFamily="34" charset="0"/>
            </a:endParaRPr>
          </a:p>
          <a:p>
            <a:pPr marL="400050" indent="-400050">
              <a:buFontTx/>
              <a:buAutoNum type="alphaUcPeriod"/>
            </a:pPr>
            <a:r>
              <a:rPr lang="fr-FR" altLang="en-US" dirty="0">
                <a:solidFill>
                  <a:srgbClr val="000000"/>
                </a:solidFill>
                <a:latin typeface="Rockwell" panose="02060603020205020403" pitchFamily="18" charset="0"/>
                <a:cs typeface="DejaVu Sans" panose="020B0603030804020204" pitchFamily="34" charset="0"/>
              </a:rPr>
              <a:t>Admittance</a:t>
            </a:r>
          </a:p>
          <a:p>
            <a:pPr marL="0" indent="0">
              <a:buNone/>
            </a:pPr>
            <a:br>
              <a:rPr lang="en-US" altLang="en-US" dirty="0">
                <a:solidFill>
                  <a:srgbClr val="000000"/>
                </a:solidFill>
                <a:latin typeface="Arial" panose="020B0604020202020204" pitchFamily="34" charset="0"/>
                <a:cs typeface="DejaVu Sans" panose="020B0603030804020204" pitchFamily="34" charset="0"/>
              </a:rPr>
            </a:br>
            <a:endParaRPr lang="en-US" altLang="en-US" dirty="0">
              <a:latin typeface="Rockwell" panose="02060603020205020403" pitchFamily="18" charset="0"/>
            </a:endParaRPr>
          </a:p>
        </p:txBody>
      </p:sp>
      <p:sp>
        <p:nvSpPr>
          <p:cNvPr id="2" name="Slide Number Placeholder 1"/>
          <p:cNvSpPr>
            <a:spLocks noGrp="1"/>
          </p:cNvSpPr>
          <p:nvPr>
            <p:ph type="sldNum" sz="quarter" idx="12"/>
          </p:nvPr>
        </p:nvSpPr>
        <p:spPr/>
        <p:txBody>
          <a:bodyPr/>
          <a:lstStyle/>
          <a:p>
            <a:fld id="{30F0CD89-8657-4B0A-8ADD-4BC101AC394F}" type="slidenum">
              <a:rPr lang="en-US" altLang="en-US" smtClean="0">
                <a:solidFill>
                  <a:srgbClr val="000066"/>
                </a:solidFill>
              </a:rPr>
              <a:pPr/>
              <a:t>58</a:t>
            </a:fld>
            <a:endParaRPr lang="en-US" altLang="en-US">
              <a:solidFill>
                <a:srgbClr val="000066"/>
              </a:solidFill>
            </a:endParaRPr>
          </a:p>
        </p:txBody>
      </p:sp>
    </p:spTree>
    <p:extLst>
      <p:ext uri="{BB962C8B-B14F-4D97-AF65-F5344CB8AC3E}">
        <p14:creationId xmlns:p14="http://schemas.microsoft.com/office/powerpoint/2010/main" val="238404760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idx="4294967295"/>
          </p:nvPr>
        </p:nvSpPr>
        <p:spPr>
          <a:xfrm>
            <a:off x="713522" y="128350"/>
            <a:ext cx="7716956" cy="1303020"/>
          </a:xfrm>
        </p:spPr>
        <p:txBody>
          <a:bodyPr anchor="t">
            <a:normAutofit/>
          </a:bodyPr>
          <a:lstStyle/>
          <a:p>
            <a:pPr eaLnBrk="1" hangingPunct="1">
              <a:buClr>
                <a:srgbClr val="000000"/>
              </a:buClr>
              <a:buSzPct val="100000"/>
              <a:buFont typeface="Times New Roman" panose="02020603050405020304" pitchFamily="18" charset="0"/>
              <a:buNone/>
            </a:pPr>
            <a:r>
              <a:rPr lang="en-US" altLang="en-US" sz="3000" dirty="0">
                <a:solidFill>
                  <a:srgbClr val="FF0000"/>
                </a:solidFill>
              </a:rPr>
              <a:t>G5A10 </a:t>
            </a:r>
            <a:r>
              <a:rPr lang="en-US" altLang="en-US" dirty="0">
                <a:solidFill>
                  <a:srgbClr val="FF0000"/>
                </a:solidFill>
              </a:rPr>
              <a:t>	</a:t>
            </a:r>
            <a:r>
              <a:rPr lang="en-US" altLang="en-US" sz="2400" dirty="0">
                <a:solidFill>
                  <a:srgbClr val="FF0000"/>
                </a:solidFill>
                <a:latin typeface="Rockwell" panose="02060603020205020403" pitchFamily="18" charset="0"/>
                <a:cs typeface="DejaVu Sans" panose="020B0603030804020204" pitchFamily="34" charset="0"/>
              </a:rPr>
              <a:t>Which of the following devices can be used for impedance matching at radio frequencies?</a:t>
            </a:r>
          </a:p>
        </p:txBody>
      </p:sp>
      <p:sp>
        <p:nvSpPr>
          <p:cNvPr id="3360771" name="Rectangle 3"/>
          <p:cNvSpPr>
            <a:spLocks noGrp="1" noChangeArrowheads="1"/>
          </p:cNvSpPr>
          <p:nvPr>
            <p:ph type="body" idx="4294967295"/>
          </p:nvPr>
        </p:nvSpPr>
        <p:spPr>
          <a:xfrm>
            <a:off x="2577983" y="1627875"/>
            <a:ext cx="3988034" cy="2820590"/>
          </a:xfrm>
        </p:spPr>
        <p:txBody>
          <a:bodyPr/>
          <a:lstStyle/>
          <a:p>
            <a:pPr marL="285750" indent="-285750">
              <a:buFontTx/>
              <a:buAutoNum type="alphaUcPeriod"/>
            </a:pPr>
            <a:r>
              <a:rPr lang="en-US" dirty="0">
                <a:latin typeface="Rockwell" panose="02060603020205020403" pitchFamily="18" charset="0"/>
              </a:rPr>
              <a:t>A transformer.</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 Pi-network.</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 length of transmission line.</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All of these choices are correct. </a:t>
            </a:r>
            <a:br>
              <a:rPr lang="en-US" altLang="en-US" dirty="0">
                <a:latin typeface="Rockwell" panose="02060603020205020403" pitchFamily="18" charset="0"/>
              </a:rPr>
            </a:br>
            <a:endParaRPr lang="en-US" altLang="en-US" dirty="0">
              <a:latin typeface="Rockwell" panose="02060603020205020403" pitchFamily="18" charset="0"/>
            </a:endParaRPr>
          </a:p>
        </p:txBody>
      </p:sp>
      <p:sp>
        <p:nvSpPr>
          <p:cNvPr id="2" name="Slide Number Placeholder 1"/>
          <p:cNvSpPr>
            <a:spLocks noGrp="1"/>
          </p:cNvSpPr>
          <p:nvPr>
            <p:ph type="sldNum" sz="quarter" idx="12"/>
          </p:nvPr>
        </p:nvSpPr>
        <p:spPr/>
        <p:txBody>
          <a:bodyPr/>
          <a:lstStyle/>
          <a:p>
            <a:pPr>
              <a:defRPr/>
            </a:pPr>
            <a:fld id="{F8514F60-F02D-47D8-972E-1E06531F80A8}" type="slidenum">
              <a:rPr lang="en-US" altLang="en-US" smtClean="0">
                <a:solidFill>
                  <a:srgbClr val="000066"/>
                </a:solidFill>
              </a:rPr>
              <a:pPr>
                <a:defRPr/>
              </a:pPr>
              <a:t>59</a:t>
            </a:fld>
            <a:endParaRPr lang="en-US" altLang="en-US">
              <a:solidFill>
                <a:srgbClr val="000066"/>
              </a:solidFill>
            </a:endParaRPr>
          </a:p>
        </p:txBody>
      </p:sp>
    </p:spTree>
    <p:extLst>
      <p:ext uri="{BB962C8B-B14F-4D97-AF65-F5344CB8AC3E}">
        <p14:creationId xmlns:p14="http://schemas.microsoft.com/office/powerpoint/2010/main" val="24599675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3360771">
                                            <p:txEl>
                                              <p:pRg st="0" end="0"/>
                                            </p:txEl>
                                          </p:spTgt>
                                        </p:tgtEl>
                                        <p:attrNameLst>
                                          <p:attrName>style.color</p:attrName>
                                        </p:attrNameLst>
                                      </p:cBhvr>
                                      <p:to>
                                        <a:schemeClr val="accent1"/>
                                      </p:to>
                                    </p:animClr>
                                  </p:childTnLst>
                                </p:cTn>
                              </p:par>
                              <p:par>
                                <p:cTn id="7" presetID="5" presetClass="emph" presetSubtype="3" nodeType="withEffect">
                                  <p:stCondLst>
                                    <p:cond delay="0"/>
                                  </p:stCondLst>
                                  <p:childTnLst>
                                    <p:set>
                                      <p:cBhvr override="childStyle">
                                        <p:cTn id="8" dur="indefinite"/>
                                        <p:tgtEl>
                                          <p:spTgt spid="3360771">
                                            <p:txEl>
                                              <p:pRg st="0" end="0"/>
                                            </p:txEl>
                                          </p:spTgt>
                                        </p:tgtEl>
                                        <p:attrNameLst>
                                          <p:attrName>style.fontStyle</p:attrName>
                                        </p:attrNameLst>
                                      </p:cBhvr>
                                      <p:to>
                                        <p:strVal val="italic"/>
                                      </p:to>
                                    </p:set>
                                    <p:set>
                                      <p:cBhvr override="childStyle">
                                        <p:cTn id="9" dur="indefinite"/>
                                        <p:tgtEl>
                                          <p:spTgt spid="3360771">
                                            <p:txEl>
                                              <p:pRg st="0" end="0"/>
                                            </p:txEl>
                                          </p:spTgt>
                                        </p:tgtEl>
                                        <p:attrNameLst>
                                          <p:attrName>style.fontWeight</p:attrName>
                                        </p:attrNameLst>
                                      </p:cBhvr>
                                      <p:to>
                                        <p:strVal val="bold"/>
                                      </p:to>
                                    </p:set>
                                    <p:set>
                                      <p:cBhvr override="childStyle">
                                        <p:cTn id="10" dur="indefinite"/>
                                        <p:tgtEl>
                                          <p:spTgt spid="3360771">
                                            <p:txEl>
                                              <p:pRg st="0" end="0"/>
                                            </p:txEl>
                                          </p:spTgt>
                                        </p:tgtEl>
                                        <p:attrNameLst>
                                          <p:attrName>style.textDecorationUnderline</p:attrName>
                                        </p:attrNameLst>
                                      </p:cBhvr>
                                      <p:to>
                                        <p:strVal val="fals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mph" presetSubtype="2" fill="hold" nodeType="clickEffect">
                                  <p:stCondLst>
                                    <p:cond delay="0"/>
                                  </p:stCondLst>
                                  <p:childTnLst>
                                    <p:animClr clrSpc="rgb" dir="cw">
                                      <p:cBhvr override="childStyle">
                                        <p:cTn id="14" dur="1000" fill="hold"/>
                                        <p:tgtEl>
                                          <p:spTgt spid="3360771">
                                            <p:txEl>
                                              <p:pRg st="2" end="2"/>
                                            </p:txEl>
                                          </p:spTgt>
                                        </p:tgtEl>
                                        <p:attrNameLst>
                                          <p:attrName>style.color</p:attrName>
                                        </p:attrNameLst>
                                      </p:cBhvr>
                                      <p:to>
                                        <a:schemeClr val="accent1"/>
                                      </p:to>
                                    </p:animClr>
                                  </p:childTnLst>
                                </p:cTn>
                              </p:par>
                              <p:par>
                                <p:cTn id="15" presetID="5" presetClass="emph" presetSubtype="3" nodeType="withEffect">
                                  <p:stCondLst>
                                    <p:cond delay="0"/>
                                  </p:stCondLst>
                                  <p:childTnLst>
                                    <p:set>
                                      <p:cBhvr override="childStyle">
                                        <p:cTn id="16" dur="indefinite"/>
                                        <p:tgtEl>
                                          <p:spTgt spid="3360771">
                                            <p:txEl>
                                              <p:pRg st="2" end="2"/>
                                            </p:txEl>
                                          </p:spTgt>
                                        </p:tgtEl>
                                        <p:attrNameLst>
                                          <p:attrName>style.fontStyle</p:attrName>
                                        </p:attrNameLst>
                                      </p:cBhvr>
                                      <p:to>
                                        <p:strVal val="italic"/>
                                      </p:to>
                                    </p:set>
                                    <p:set>
                                      <p:cBhvr override="childStyle">
                                        <p:cTn id="17" dur="indefinite"/>
                                        <p:tgtEl>
                                          <p:spTgt spid="3360771">
                                            <p:txEl>
                                              <p:pRg st="2" end="2"/>
                                            </p:txEl>
                                          </p:spTgt>
                                        </p:tgtEl>
                                        <p:attrNameLst>
                                          <p:attrName>style.fontWeight</p:attrName>
                                        </p:attrNameLst>
                                      </p:cBhvr>
                                      <p:to>
                                        <p:strVal val="bold"/>
                                      </p:to>
                                    </p:set>
                                    <p:set>
                                      <p:cBhvr override="childStyle">
                                        <p:cTn id="18" dur="indefinite"/>
                                        <p:tgtEl>
                                          <p:spTgt spid="3360771">
                                            <p:txEl>
                                              <p:pRg st="2" end="2"/>
                                            </p:txEl>
                                          </p:spTgt>
                                        </p:tgtEl>
                                        <p:attrNameLst>
                                          <p:attrName>style.textDecorationUnderline</p:attrName>
                                        </p:attrNameLst>
                                      </p:cBhvr>
                                      <p:to>
                                        <p:strVal val="false"/>
                                      </p:to>
                                    </p:set>
                                  </p:childTnLst>
                                </p:cTn>
                              </p:par>
                            </p:childTnLst>
                          </p:cTn>
                        </p:par>
                      </p:childTnLst>
                    </p:cTn>
                  </p:par>
                  <p:par>
                    <p:cTn id="19" fill="hold">
                      <p:stCondLst>
                        <p:cond delay="indefinite"/>
                      </p:stCondLst>
                      <p:childTnLst>
                        <p:par>
                          <p:cTn id="20" fill="hold">
                            <p:stCondLst>
                              <p:cond delay="0"/>
                            </p:stCondLst>
                            <p:childTnLst>
                              <p:par>
                                <p:cTn id="21" presetID="3" presetClass="emph" presetSubtype="2" fill="hold" nodeType="clickEffect">
                                  <p:stCondLst>
                                    <p:cond delay="0"/>
                                  </p:stCondLst>
                                  <p:childTnLst>
                                    <p:animClr clrSpc="rgb" dir="cw">
                                      <p:cBhvr override="childStyle">
                                        <p:cTn id="22" dur="1000" fill="hold"/>
                                        <p:tgtEl>
                                          <p:spTgt spid="3360771">
                                            <p:txEl>
                                              <p:pRg st="4" end="4"/>
                                            </p:txEl>
                                          </p:spTgt>
                                        </p:tgtEl>
                                        <p:attrNameLst>
                                          <p:attrName>style.color</p:attrName>
                                        </p:attrNameLst>
                                      </p:cBhvr>
                                      <p:to>
                                        <a:schemeClr val="accent1"/>
                                      </p:to>
                                    </p:animClr>
                                  </p:childTnLst>
                                </p:cTn>
                              </p:par>
                              <p:par>
                                <p:cTn id="23" presetID="5" presetClass="emph" presetSubtype="3" nodeType="withEffect">
                                  <p:stCondLst>
                                    <p:cond delay="0"/>
                                  </p:stCondLst>
                                  <p:childTnLst>
                                    <p:set>
                                      <p:cBhvr override="childStyle">
                                        <p:cTn id="24" dur="indefinite"/>
                                        <p:tgtEl>
                                          <p:spTgt spid="3360771">
                                            <p:txEl>
                                              <p:pRg st="4" end="4"/>
                                            </p:txEl>
                                          </p:spTgt>
                                        </p:tgtEl>
                                        <p:attrNameLst>
                                          <p:attrName>style.fontStyle</p:attrName>
                                        </p:attrNameLst>
                                      </p:cBhvr>
                                      <p:to>
                                        <p:strVal val="italic"/>
                                      </p:to>
                                    </p:set>
                                    <p:set>
                                      <p:cBhvr override="childStyle">
                                        <p:cTn id="25" dur="indefinite"/>
                                        <p:tgtEl>
                                          <p:spTgt spid="3360771">
                                            <p:txEl>
                                              <p:pRg st="4" end="4"/>
                                            </p:txEl>
                                          </p:spTgt>
                                        </p:tgtEl>
                                        <p:attrNameLst>
                                          <p:attrName>style.fontWeight</p:attrName>
                                        </p:attrNameLst>
                                      </p:cBhvr>
                                      <p:to>
                                        <p:strVal val="bold"/>
                                      </p:to>
                                    </p:set>
                                    <p:set>
                                      <p:cBhvr override="childStyle">
                                        <p:cTn id="26" dur="indefinite"/>
                                        <p:tgtEl>
                                          <p:spTgt spid="3360771">
                                            <p:txEl>
                                              <p:pRg st="4" end="4"/>
                                            </p:txEl>
                                          </p:spTgt>
                                        </p:tgtEl>
                                        <p:attrNameLst>
                                          <p:attrName>style.textDecorationUnderline</p:attrName>
                                        </p:attrNameLst>
                                      </p:cBhvr>
                                      <p:to>
                                        <p:strVal val="fals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mph" presetSubtype="2" fill="hold" nodeType="clickEffect">
                                  <p:stCondLst>
                                    <p:cond delay="0"/>
                                  </p:stCondLst>
                                  <p:childTnLst>
                                    <p:animClr clrSpc="rgb" dir="cw">
                                      <p:cBhvr override="childStyle">
                                        <p:cTn id="30" dur="1000" fill="hold"/>
                                        <p:tgtEl>
                                          <p:spTgt spid="3360771">
                                            <p:txEl>
                                              <p:pRg st="6" end="6"/>
                                            </p:txEl>
                                          </p:spTgt>
                                        </p:tgtEl>
                                        <p:attrNameLst>
                                          <p:attrName>style.color</p:attrName>
                                        </p:attrNameLst>
                                      </p:cBhvr>
                                      <p:to>
                                        <a:schemeClr val="accent1"/>
                                      </p:to>
                                    </p:animClr>
                                  </p:childTnLst>
                                </p:cTn>
                              </p:par>
                              <p:par>
                                <p:cTn id="31" presetID="5" presetClass="emph" presetSubtype="1" nodeType="withEffect">
                                  <p:stCondLst>
                                    <p:cond delay="0"/>
                                  </p:stCondLst>
                                  <p:childTnLst>
                                    <p:set>
                                      <p:cBhvr override="childStyle">
                                        <p:cTn id="32" dur="indefinite"/>
                                        <p:tgtEl>
                                          <p:spTgt spid="3360771">
                                            <p:txEl>
                                              <p:pRg st="6" end="6"/>
                                            </p:txEl>
                                          </p:spTgt>
                                        </p:tgtEl>
                                        <p:attrNameLst>
                                          <p:attrName>style.fontStyle</p:attrName>
                                        </p:attrNameLst>
                                      </p:cBhvr>
                                      <p:to>
                                        <p:strVal val="normal"/>
                                      </p:to>
                                    </p:set>
                                    <p:set>
                                      <p:cBhvr override="childStyle">
                                        <p:cTn id="33" dur="indefinite"/>
                                        <p:tgtEl>
                                          <p:spTgt spid="3360771">
                                            <p:txEl>
                                              <p:pRg st="6" end="6"/>
                                            </p:txEl>
                                          </p:spTgt>
                                        </p:tgtEl>
                                        <p:attrNameLst>
                                          <p:attrName>style.fontWeight</p:attrName>
                                        </p:attrNameLst>
                                      </p:cBhvr>
                                      <p:to>
                                        <p:strVal val="bold"/>
                                      </p:to>
                                    </p:set>
                                    <p:set>
                                      <p:cBhvr override="childStyle">
                                        <p:cTn id="34" dur="indefinite"/>
                                        <p:tgtEl>
                                          <p:spTgt spid="3360771">
                                            <p:txEl>
                                              <p:pRg st="6" end="6"/>
                                            </p:txEl>
                                          </p:spTgt>
                                        </p:tgtEl>
                                        <p:attrNameLst>
                                          <p:attrName>style.textDecorationUnderline</p:attrName>
                                        </p:attrNameLst>
                                      </p:cBhvr>
                                      <p:to>
                                        <p:strVal val="false"/>
                                      </p:to>
                                    </p:set>
                                  </p:childTnLst>
                                </p:cTn>
                              </p:par>
                              <p:par>
                                <p:cTn id="35" presetID="8" presetClass="emph" presetSubtype="0" fill="hold" nodeType="withEffect">
                                  <p:stCondLst>
                                    <p:cond delay="0"/>
                                  </p:stCondLst>
                                  <p:childTnLst>
                                    <p:animRot by="21600000">
                                      <p:cBhvr>
                                        <p:cTn id="36" dur="1000" fill="hold"/>
                                        <p:tgtEl>
                                          <p:spTgt spid="3360771">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2" name="Rectangle 2"/>
          <p:cNvSpPr>
            <a:spLocks noGrp="1" noChangeArrowheads="1"/>
          </p:cNvSpPr>
          <p:nvPr>
            <p:ph type="title"/>
          </p:nvPr>
        </p:nvSpPr>
        <p:spPr/>
        <p:txBody>
          <a:bodyPr/>
          <a:lstStyle/>
          <a:p>
            <a:pPr algn="ctr"/>
            <a:r>
              <a:rPr lang="en-US" altLang="en-US"/>
              <a:t>Circuits</a:t>
            </a:r>
          </a:p>
        </p:txBody>
      </p:sp>
      <p:sp>
        <p:nvSpPr>
          <p:cNvPr id="28675" name="Rectangle 3"/>
          <p:cNvSpPr>
            <a:spLocks noGrp="1" noChangeArrowheads="1"/>
          </p:cNvSpPr>
          <p:nvPr>
            <p:ph type="body" idx="1"/>
          </p:nvPr>
        </p:nvSpPr>
        <p:spPr>
          <a:xfrm>
            <a:off x="1316831" y="879475"/>
            <a:ext cx="6481763" cy="3944939"/>
          </a:xfrm>
        </p:spPr>
        <p:txBody>
          <a:bodyPr/>
          <a:lstStyle/>
          <a:p>
            <a:pPr algn="ctr" eaLnBrk="1" hangingPunct="1">
              <a:spcBef>
                <a:spcPct val="0"/>
              </a:spcBef>
              <a:buClr>
                <a:srgbClr val="FF0000"/>
              </a:buClr>
              <a:buFont typeface="Wingdings" panose="05000000000000000000" pitchFamily="2" charset="2"/>
              <a:buChar char="Ø"/>
            </a:pPr>
            <a:r>
              <a:rPr lang="en-US" altLang="en-US" b="1" dirty="0"/>
              <a:t>Symbol 1 </a:t>
            </a:r>
            <a:r>
              <a:rPr lang="en-US" altLang="en-US" dirty="0"/>
              <a:t>in figure G7-1 represents a field effect transistor. </a:t>
            </a:r>
            <a:r>
              <a:rPr lang="en-US" altLang="en-US" sz="750" dirty="0"/>
              <a:t>(G7A09)</a:t>
            </a:r>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p:txBody>
      </p:sp>
      <p:pic>
        <p:nvPicPr>
          <p:cNvPr id="28677" name="Picture 5" descr="Revised G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1587" y="1394564"/>
            <a:ext cx="4898231" cy="352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9" name="Line 7"/>
          <p:cNvSpPr>
            <a:spLocks noChangeShapeType="1"/>
          </p:cNvSpPr>
          <p:nvPr/>
        </p:nvSpPr>
        <p:spPr bwMode="auto">
          <a:xfrm>
            <a:off x="5205412" y="1167765"/>
            <a:ext cx="1757363" cy="0"/>
          </a:xfrm>
          <a:prstGeom prst="line">
            <a:avLst/>
          </a:prstGeom>
          <a:noFill/>
          <a:ln w="38100"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28680" name="Line 8"/>
          <p:cNvSpPr>
            <a:spLocks noChangeShapeType="1"/>
          </p:cNvSpPr>
          <p:nvPr/>
        </p:nvSpPr>
        <p:spPr bwMode="auto">
          <a:xfrm flipH="1">
            <a:off x="5278039" y="1167766"/>
            <a:ext cx="1019890" cy="1988924"/>
          </a:xfrm>
          <a:prstGeom prst="line">
            <a:avLst/>
          </a:prstGeom>
          <a:noFill/>
          <a:ln w="38100"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pic>
        <p:nvPicPr>
          <p:cNvPr id="28683" name="Picture 11" descr="pg 135-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2324" y="1966914"/>
            <a:ext cx="1296590" cy="1041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4" name="Text Box 12"/>
          <p:cNvSpPr txBox="1">
            <a:spLocks noChangeArrowheads="1"/>
          </p:cNvSpPr>
          <p:nvPr/>
        </p:nvSpPr>
        <p:spPr bwMode="auto">
          <a:xfrm>
            <a:off x="1259681" y="3061097"/>
            <a:ext cx="181570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050">
                <a:solidFill>
                  <a:srgbClr val="FF0000"/>
                </a:solidFill>
              </a:rPr>
              <a:t>Schematic symbol for:</a:t>
            </a:r>
            <a:r>
              <a:rPr lang="en-US" altLang="en-US" sz="1200">
                <a:solidFill>
                  <a:srgbClr val="FF0000"/>
                </a:solidFill>
              </a:rPr>
              <a:t> </a:t>
            </a:r>
          </a:p>
          <a:p>
            <a:pPr defTabSz="685800">
              <a:spcBef>
                <a:spcPct val="50000"/>
              </a:spcBef>
              <a:buClrTx/>
              <a:buNone/>
            </a:pPr>
            <a:r>
              <a:rPr lang="en-US" altLang="en-US" sz="1200">
                <a:solidFill>
                  <a:srgbClr val="FF0000"/>
                </a:solidFill>
              </a:rPr>
              <a:t>Field Effect Transistor.</a:t>
            </a:r>
          </a:p>
        </p:txBody>
      </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6</a:t>
            </a:fld>
            <a:endParaRPr lang="en-US" altLang="en-US">
              <a:solidFill>
                <a:srgbClr val="000066"/>
              </a:solidFill>
            </a:endParaRPr>
          </a:p>
        </p:txBody>
      </p:sp>
    </p:spTree>
    <p:extLst>
      <p:ext uri="{BB962C8B-B14F-4D97-AF65-F5344CB8AC3E}">
        <p14:creationId xmlns:p14="http://schemas.microsoft.com/office/powerpoint/2010/main" val="25473293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wipe(up)">
                                      <p:cBhvr>
                                        <p:cTn id="7" dur="1000"/>
                                        <p:tgtEl>
                                          <p:spTgt spid="28675">
                                            <p:txEl>
                                              <p:pRg st="0" end="0"/>
                                            </p:txEl>
                                          </p:spTgt>
                                        </p:tgtEl>
                                      </p:cBhvr>
                                    </p:animEffect>
                                  </p:childTnLst>
                                </p:cTn>
                              </p:par>
                              <p:par>
                                <p:cTn id="8" presetID="23" presetClass="entr" presetSubtype="16" fill="hold" nodeType="withEffect">
                                  <p:stCondLst>
                                    <p:cond delay="0"/>
                                  </p:stCondLst>
                                  <p:childTnLst>
                                    <p:set>
                                      <p:cBhvr>
                                        <p:cTn id="9" dur="1" fill="hold">
                                          <p:stCondLst>
                                            <p:cond delay="0"/>
                                          </p:stCondLst>
                                        </p:cTn>
                                        <p:tgtEl>
                                          <p:spTgt spid="28677"/>
                                        </p:tgtEl>
                                        <p:attrNameLst>
                                          <p:attrName>style.visibility</p:attrName>
                                        </p:attrNameLst>
                                      </p:cBhvr>
                                      <p:to>
                                        <p:strVal val="visible"/>
                                      </p:to>
                                    </p:set>
                                    <p:anim calcmode="lin" valueType="num">
                                      <p:cBhvr>
                                        <p:cTn id="10" dur="1000" fill="hold"/>
                                        <p:tgtEl>
                                          <p:spTgt spid="28677"/>
                                        </p:tgtEl>
                                        <p:attrNameLst>
                                          <p:attrName>ppt_w</p:attrName>
                                        </p:attrNameLst>
                                      </p:cBhvr>
                                      <p:tavLst>
                                        <p:tav tm="0">
                                          <p:val>
                                            <p:fltVal val="0"/>
                                          </p:val>
                                        </p:tav>
                                        <p:tav tm="100000">
                                          <p:val>
                                            <p:strVal val="#ppt_w"/>
                                          </p:val>
                                        </p:tav>
                                      </p:tavLst>
                                    </p:anim>
                                    <p:anim calcmode="lin" valueType="num">
                                      <p:cBhvr>
                                        <p:cTn id="11" dur="1000" fill="hold"/>
                                        <p:tgtEl>
                                          <p:spTgt spid="28677"/>
                                        </p:tgtEl>
                                        <p:attrNameLst>
                                          <p:attrName>ppt_h</p:attrName>
                                        </p:attrNameLst>
                                      </p:cBhvr>
                                      <p:tavLst>
                                        <p:tav tm="0">
                                          <p:val>
                                            <p:fltVal val="0"/>
                                          </p:val>
                                        </p:tav>
                                        <p:tav tm="100000">
                                          <p:val>
                                            <p:strVal val="#ppt_h"/>
                                          </p:val>
                                        </p:tav>
                                      </p:tavLst>
                                    </p:anim>
                                  </p:childTnLst>
                                </p:cTn>
                              </p:par>
                            </p:childTnLst>
                          </p:cTn>
                        </p:par>
                        <p:par>
                          <p:cTn id="12" fill="hold" nodeType="afterGroup">
                            <p:stCondLst>
                              <p:cond delay="1000"/>
                            </p:stCondLst>
                            <p:childTnLst>
                              <p:par>
                                <p:cTn id="13" presetID="22" presetClass="entr" presetSubtype="8" fill="hold" grpId="0" nodeType="afterEffect">
                                  <p:stCondLst>
                                    <p:cond delay="500"/>
                                  </p:stCondLst>
                                  <p:childTnLst>
                                    <p:set>
                                      <p:cBhvr>
                                        <p:cTn id="14" dur="1" fill="hold">
                                          <p:stCondLst>
                                            <p:cond delay="0"/>
                                          </p:stCondLst>
                                        </p:cTn>
                                        <p:tgtEl>
                                          <p:spTgt spid="28679"/>
                                        </p:tgtEl>
                                        <p:attrNameLst>
                                          <p:attrName>style.visibility</p:attrName>
                                        </p:attrNameLst>
                                      </p:cBhvr>
                                      <p:to>
                                        <p:strVal val="visible"/>
                                      </p:to>
                                    </p:set>
                                    <p:animEffect transition="in" filter="wipe(left)">
                                      <p:cBhvr>
                                        <p:cTn id="15" dur="1000"/>
                                        <p:tgtEl>
                                          <p:spTgt spid="28679"/>
                                        </p:tgtEl>
                                      </p:cBhvr>
                                    </p:animEffect>
                                  </p:childTnLst>
                                </p:cTn>
                              </p:par>
                            </p:childTnLst>
                          </p:cTn>
                        </p:par>
                        <p:par>
                          <p:cTn id="16" fill="hold" nodeType="afterGroup">
                            <p:stCondLst>
                              <p:cond delay="2500"/>
                            </p:stCondLst>
                            <p:childTnLst>
                              <p:par>
                                <p:cTn id="17" presetID="22" presetClass="entr" presetSubtype="1" fill="hold" grpId="0" nodeType="afterEffect">
                                  <p:stCondLst>
                                    <p:cond delay="500"/>
                                  </p:stCondLst>
                                  <p:childTnLst>
                                    <p:set>
                                      <p:cBhvr>
                                        <p:cTn id="18" dur="1" fill="hold">
                                          <p:stCondLst>
                                            <p:cond delay="0"/>
                                          </p:stCondLst>
                                        </p:cTn>
                                        <p:tgtEl>
                                          <p:spTgt spid="28680"/>
                                        </p:tgtEl>
                                        <p:attrNameLst>
                                          <p:attrName>style.visibility</p:attrName>
                                        </p:attrNameLst>
                                      </p:cBhvr>
                                      <p:to>
                                        <p:strVal val="visible"/>
                                      </p:to>
                                    </p:set>
                                    <p:animEffect transition="in" filter="wipe(up)">
                                      <p:cBhvr>
                                        <p:cTn id="19" dur="1000"/>
                                        <p:tgtEl>
                                          <p:spTgt spid="28680"/>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3" presetClass="entr" presetSubtype="16" fill="hold" nodeType="clickEffect">
                                  <p:stCondLst>
                                    <p:cond delay="0"/>
                                  </p:stCondLst>
                                  <p:childTnLst>
                                    <p:set>
                                      <p:cBhvr>
                                        <p:cTn id="23" dur="1" fill="hold">
                                          <p:stCondLst>
                                            <p:cond delay="0"/>
                                          </p:stCondLst>
                                        </p:cTn>
                                        <p:tgtEl>
                                          <p:spTgt spid="28683"/>
                                        </p:tgtEl>
                                        <p:attrNameLst>
                                          <p:attrName>style.visibility</p:attrName>
                                        </p:attrNameLst>
                                      </p:cBhvr>
                                      <p:to>
                                        <p:strVal val="visible"/>
                                      </p:to>
                                    </p:set>
                                    <p:anim calcmode="lin" valueType="num">
                                      <p:cBhvr>
                                        <p:cTn id="24" dur="1000" fill="hold"/>
                                        <p:tgtEl>
                                          <p:spTgt spid="28683"/>
                                        </p:tgtEl>
                                        <p:attrNameLst>
                                          <p:attrName>ppt_w</p:attrName>
                                        </p:attrNameLst>
                                      </p:cBhvr>
                                      <p:tavLst>
                                        <p:tav tm="0">
                                          <p:val>
                                            <p:fltVal val="0"/>
                                          </p:val>
                                        </p:tav>
                                        <p:tav tm="100000">
                                          <p:val>
                                            <p:strVal val="#ppt_w"/>
                                          </p:val>
                                        </p:tav>
                                      </p:tavLst>
                                    </p:anim>
                                    <p:anim calcmode="lin" valueType="num">
                                      <p:cBhvr>
                                        <p:cTn id="25" dur="1000" fill="hold"/>
                                        <p:tgtEl>
                                          <p:spTgt spid="28683"/>
                                        </p:tgtEl>
                                        <p:attrNameLst>
                                          <p:attrName>ppt_h</p:attrName>
                                        </p:attrNameLst>
                                      </p:cBhvr>
                                      <p:tavLst>
                                        <p:tav tm="0">
                                          <p:val>
                                            <p:fltVal val="0"/>
                                          </p:val>
                                        </p:tav>
                                        <p:tav tm="100000">
                                          <p:val>
                                            <p:strVal val="#ppt_h"/>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28684"/>
                                        </p:tgtEl>
                                        <p:attrNameLst>
                                          <p:attrName>style.visibility</p:attrName>
                                        </p:attrNameLst>
                                      </p:cBhvr>
                                      <p:to>
                                        <p:strVal val="visible"/>
                                      </p:to>
                                    </p:set>
                                    <p:animEffect transition="in" filter="wipe(down)">
                                      <p:cBhvr>
                                        <p:cTn id="28" dur="1000"/>
                                        <p:tgtEl>
                                          <p:spTgt spid="286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9" grpId="0" animBg="1"/>
      <p:bldP spid="28680" grpId="0" animBg="1"/>
      <p:bldP spid="2868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AutoShape 1">
            <a:extLst>
              <a:ext uri="{FF2B5EF4-FFF2-40B4-BE49-F238E27FC236}">
                <a16:creationId xmlns:a16="http://schemas.microsoft.com/office/drawing/2014/main" id="{DAA77B1C-D95B-457C-B97A-39461BB05033}"/>
              </a:ext>
            </a:extLst>
          </p:cNvPr>
          <p:cNvSpPr>
            <a:spLocks noChangeArrowheads="1"/>
          </p:cNvSpPr>
          <p:nvPr/>
        </p:nvSpPr>
        <p:spPr bwMode="auto">
          <a:xfrm>
            <a:off x="480060" y="371475"/>
            <a:ext cx="8343900" cy="742950"/>
          </a:xfrm>
          <a:custGeom>
            <a:avLst/>
            <a:gdLst>
              <a:gd name="T0" fmla="*/ 9968254 w 8642350"/>
              <a:gd name="T1" fmla="*/ 12558368 h 868362"/>
              <a:gd name="T2" fmla="*/ 4984128 w 8642350"/>
              <a:gd name="T3" fmla="*/ 25116718 h 868362"/>
              <a:gd name="T4" fmla="*/ 0 w 8642350"/>
              <a:gd name="T5" fmla="*/ 12558368 h 868362"/>
              <a:gd name="T6" fmla="*/ 4984128 w 8642350"/>
              <a:gd name="T7" fmla="*/ 0 h 868362"/>
              <a:gd name="T8" fmla="*/ 0 60000 65536"/>
              <a:gd name="T9" fmla="*/ 5898240 60000 65536"/>
              <a:gd name="T10" fmla="*/ 11796480 60000 65536"/>
              <a:gd name="T11" fmla="*/ 17694720 60000 65536"/>
              <a:gd name="T12" fmla="*/ 0 w 8642350"/>
              <a:gd name="T13" fmla="*/ 0 h 868362"/>
              <a:gd name="T14" fmla="*/ 8642350 w 8642350"/>
              <a:gd name="T15" fmla="*/ 868362 h 868362"/>
            </a:gdLst>
            <a:ahLst/>
            <a:cxnLst>
              <a:cxn ang="T8">
                <a:pos x="T0" y="T1"/>
              </a:cxn>
              <a:cxn ang="T9">
                <a:pos x="T2" y="T3"/>
              </a:cxn>
              <a:cxn ang="T10">
                <a:pos x="T4" y="T5"/>
              </a:cxn>
              <a:cxn ang="T11">
                <a:pos x="T6" y="T7"/>
              </a:cxn>
            </a:cxnLst>
            <a:rect l="T12" t="T13" r="T14" b="T15"/>
            <a:pathLst>
              <a:path w="8642350" h="868362">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nSpc>
                <a:spcPts val="2222"/>
              </a:lnSpc>
              <a:buClr>
                <a:srgbClr val="000000"/>
              </a:buClr>
              <a:buSzPct val="100000"/>
            </a:pPr>
            <a:r>
              <a:rPr lang="en-US" altLang="en-US" sz="3000" dirty="0">
                <a:solidFill>
                  <a:srgbClr val="FF0000"/>
                </a:solidFill>
                <a:latin typeface="Rockwell" panose="02060603020205020403" pitchFamily="18" charset="0"/>
                <a:cs typeface="DejaVu Sans" panose="020B0603030804020204" pitchFamily="34" charset="0"/>
              </a:rPr>
              <a:t>G7C12 </a:t>
            </a:r>
            <a:r>
              <a:rPr lang="en-US" altLang="en-US" sz="2700" dirty="0">
                <a:solidFill>
                  <a:srgbClr val="FF0000"/>
                </a:solidFill>
                <a:latin typeface="Rockwell" panose="02060603020205020403" pitchFamily="18" charset="0"/>
                <a:cs typeface="DejaVu Sans" panose="020B0603030804020204" pitchFamily="34" charset="0"/>
              </a:rPr>
              <a:t>	</a:t>
            </a:r>
            <a:r>
              <a:rPr lang="en-US" altLang="en-US" sz="2100" dirty="0">
                <a:solidFill>
                  <a:srgbClr val="FF0000"/>
                </a:solidFill>
                <a:latin typeface="Rockwell" panose="02060603020205020403" pitchFamily="18" charset="0"/>
                <a:cs typeface="DejaVu Sans" panose="020B0603030804020204" pitchFamily="34" charset="0"/>
              </a:rPr>
              <a:t>What is the frequency above which the low-pass filter’s 				output power is less than half the input power ?</a:t>
            </a:r>
            <a:endParaRPr lang="en-US" altLang="en-US" dirty="0">
              <a:solidFill>
                <a:srgbClr val="FF0000"/>
              </a:solidFill>
              <a:latin typeface="Rockwell" panose="02060603020205020403" pitchFamily="18" charset="0"/>
              <a:cs typeface="DejaVu Sans" panose="020B0603030804020204" pitchFamily="34" charset="0"/>
            </a:endParaRPr>
          </a:p>
        </p:txBody>
      </p:sp>
      <p:sp>
        <p:nvSpPr>
          <p:cNvPr id="67586" name="AutoShape 2">
            <a:extLst>
              <a:ext uri="{FF2B5EF4-FFF2-40B4-BE49-F238E27FC236}">
                <a16:creationId xmlns:a16="http://schemas.microsoft.com/office/drawing/2014/main" id="{AC25242F-1C86-49BE-9C85-2F3B9C79BC4F}"/>
              </a:ext>
            </a:extLst>
          </p:cNvPr>
          <p:cNvSpPr>
            <a:spLocks noChangeArrowheads="1"/>
          </p:cNvSpPr>
          <p:nvPr/>
        </p:nvSpPr>
        <p:spPr bwMode="auto">
          <a:xfrm>
            <a:off x="3057525" y="1543050"/>
            <a:ext cx="3028950" cy="2857500"/>
          </a:xfrm>
          <a:custGeom>
            <a:avLst/>
            <a:gdLst>
              <a:gd name="T0" fmla="*/ 8642350 w 8642350"/>
              <a:gd name="T1" fmla="*/ 2481263 h 4962525"/>
              <a:gd name="T2" fmla="*/ 4321175 w 8642350"/>
              <a:gd name="T3" fmla="*/ 4962525 h 4962525"/>
              <a:gd name="T4" fmla="*/ 0 w 8642350"/>
              <a:gd name="T5" fmla="*/ 2481263 h 4962525"/>
              <a:gd name="T6" fmla="*/ 4321175 w 8642350"/>
              <a:gd name="T7" fmla="*/ 0 h 4962525"/>
              <a:gd name="T8" fmla="*/ 0 60000 65536"/>
              <a:gd name="T9" fmla="*/ 5898240 60000 65536"/>
              <a:gd name="T10" fmla="*/ 11796480 60000 65536"/>
              <a:gd name="T11" fmla="*/ 17694720 60000 65536"/>
              <a:gd name="T12" fmla="*/ 0 w 8642350"/>
              <a:gd name="T13" fmla="*/ 0 h 4962525"/>
              <a:gd name="T14" fmla="*/ 8642350 w 8642350"/>
              <a:gd name="T15" fmla="*/ 4962525 h 4962525"/>
            </a:gdLst>
            <a:ahLst/>
            <a:cxnLst>
              <a:cxn ang="T8">
                <a:pos x="T0" y="T1"/>
              </a:cxn>
              <a:cxn ang="T9">
                <a:pos x="T2" y="T3"/>
              </a:cxn>
              <a:cxn ang="T10">
                <a:pos x="T4" y="T5"/>
              </a:cxn>
              <a:cxn ang="T11">
                <a:pos x="T6" y="T7"/>
              </a:cxn>
            </a:cxnLst>
            <a:rect l="T12" t="T13" r="T14" b="T15"/>
            <a:pathLst>
              <a:path w="8642350" h="4962525">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Notch Frequency.</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err="1">
                <a:solidFill>
                  <a:srgbClr val="000066"/>
                </a:solidFill>
                <a:latin typeface="Rockwell" panose="02060603020205020403" pitchFamily="18" charset="0"/>
                <a:cs typeface="DejaVu Sans" panose="020B0603030804020204" pitchFamily="34" charset="0"/>
              </a:rPr>
              <a:t>Neper</a:t>
            </a:r>
            <a:r>
              <a:rPr lang="en-US" altLang="en-US" dirty="0">
                <a:solidFill>
                  <a:srgbClr val="000066"/>
                </a:solidFill>
                <a:latin typeface="Rockwell" panose="02060603020205020403" pitchFamily="18" charset="0"/>
                <a:cs typeface="DejaVu Sans" panose="020B0603030804020204" pitchFamily="34" charset="0"/>
              </a:rPr>
              <a:t> Frequency.</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Cutoff Frequency.</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Rolloff Frequency.</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60</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67586">
                                            <p:txEl>
                                              <p:pRg st="4" end="4"/>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67586">
                                            <p:txEl>
                                              <p:pRg st="4" end="4"/>
                                            </p:txEl>
                                          </p:spTgt>
                                        </p:tgtEl>
                                        <p:attrNameLst>
                                          <p:attrName>style.fontStyle</p:attrName>
                                        </p:attrNameLst>
                                      </p:cBhvr>
                                      <p:to>
                                        <p:strVal val="normal"/>
                                      </p:to>
                                    </p:set>
                                    <p:set>
                                      <p:cBhvr additive="repl">
                                        <p:cTn id="9" dur="1000"/>
                                        <p:tgtEl>
                                          <p:spTgt spid="67586">
                                            <p:txEl>
                                              <p:pRg st="4" end="4"/>
                                            </p:txEl>
                                          </p:spTgt>
                                        </p:tgtEl>
                                        <p:attrNameLst>
                                          <p:attrName>style.fontWeight</p:attrName>
                                        </p:attrNameLst>
                                      </p:cBhvr>
                                      <p:to>
                                        <p:strVal val="bold"/>
                                      </p:to>
                                    </p:set>
                                    <p:set>
                                      <p:cBhvr additive="repl">
                                        <p:cTn id="10" dur="1000"/>
                                        <p:tgtEl>
                                          <p:spTgt spid="67586">
                                            <p:txEl>
                                              <p:pRg st="4" end="4"/>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67586">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AutoShape 1">
            <a:extLst>
              <a:ext uri="{FF2B5EF4-FFF2-40B4-BE49-F238E27FC236}">
                <a16:creationId xmlns:a16="http://schemas.microsoft.com/office/drawing/2014/main" id="{BC952565-61F3-4123-8BAB-217EC77007E0}"/>
              </a:ext>
            </a:extLst>
          </p:cNvPr>
          <p:cNvSpPr>
            <a:spLocks noChangeArrowheads="1"/>
          </p:cNvSpPr>
          <p:nvPr/>
        </p:nvSpPr>
        <p:spPr bwMode="auto">
          <a:xfrm>
            <a:off x="1028700" y="224686"/>
            <a:ext cx="7315200" cy="760809"/>
          </a:xfrm>
          <a:custGeom>
            <a:avLst/>
            <a:gdLst>
              <a:gd name="T0" fmla="*/ 8988425 w 8988425"/>
              <a:gd name="T1" fmla="*/ 365125 h 730250"/>
              <a:gd name="T2" fmla="*/ 4494213 w 8988425"/>
              <a:gd name="T3" fmla="*/ 730250 h 730250"/>
              <a:gd name="T4" fmla="*/ 0 w 8988425"/>
              <a:gd name="T5" fmla="*/ 365125 h 730250"/>
              <a:gd name="T6" fmla="*/ 4494213 w 8988425"/>
              <a:gd name="T7" fmla="*/ 0 h 730250"/>
              <a:gd name="T8" fmla="*/ 0 60000 65536"/>
              <a:gd name="T9" fmla="*/ 5898240 60000 65536"/>
              <a:gd name="T10" fmla="*/ 11796480 60000 65536"/>
              <a:gd name="T11" fmla="*/ 17694720 60000 65536"/>
              <a:gd name="T12" fmla="*/ 0 w 8988425"/>
              <a:gd name="T13" fmla="*/ 0 h 730250"/>
              <a:gd name="T14" fmla="*/ 8988425 w 8988425"/>
              <a:gd name="T15" fmla="*/ 730250 h 730250"/>
            </a:gdLst>
            <a:ahLst/>
            <a:cxnLst>
              <a:cxn ang="T8">
                <a:pos x="T0" y="T1"/>
              </a:cxn>
              <a:cxn ang="T9">
                <a:pos x="T2" y="T3"/>
              </a:cxn>
              <a:cxn ang="T10">
                <a:pos x="T4" y="T5"/>
              </a:cxn>
              <a:cxn ang="T11">
                <a:pos x="T6" y="T7"/>
              </a:cxn>
            </a:cxnLst>
            <a:rect l="T12" t="T13" r="T14" b="T15"/>
            <a:pathLst>
              <a:path w="8988425" h="730250">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FF0000"/>
                </a:solidFill>
                <a:latin typeface="Rockwell" panose="02060603020205020403" pitchFamily="18" charset="0"/>
                <a:cs typeface="DejaVu Sans" panose="020B0603030804020204" pitchFamily="34" charset="0"/>
              </a:rPr>
              <a:t>G7C13</a:t>
            </a:r>
            <a:r>
              <a:rPr lang="en-US" altLang="en-US" sz="2700" dirty="0">
                <a:solidFill>
                  <a:srgbClr val="FF0000"/>
                </a:solidFill>
                <a:latin typeface="Rockwell" panose="02060603020205020403" pitchFamily="18" charset="0"/>
                <a:cs typeface="DejaVu Sans" panose="020B0603030804020204" pitchFamily="34" charset="0"/>
              </a:rPr>
              <a:t> 	</a:t>
            </a:r>
            <a:r>
              <a:rPr lang="en-US" altLang="en-US" sz="2100" dirty="0">
                <a:solidFill>
                  <a:srgbClr val="FF0000"/>
                </a:solidFill>
                <a:latin typeface="Rockwell" panose="02060603020205020403" pitchFamily="18" charset="0"/>
                <a:cs typeface="DejaVu Sans" panose="020B0603030804020204" pitchFamily="34" charset="0"/>
              </a:rPr>
              <a:t>What term specifies a filter’s maximum ability 				to reject signals outside its passband ?</a:t>
            </a:r>
            <a:endParaRPr lang="en-US" altLang="en-US" dirty="0">
              <a:solidFill>
                <a:srgbClr val="FF0000"/>
              </a:solidFill>
              <a:latin typeface="Rockwell" panose="02060603020205020403" pitchFamily="18" charset="0"/>
              <a:cs typeface="DejaVu Sans" panose="020B0603030804020204" pitchFamily="34" charset="0"/>
            </a:endParaRPr>
          </a:p>
        </p:txBody>
      </p:sp>
      <p:sp>
        <p:nvSpPr>
          <p:cNvPr id="68610" name="AutoShape 2">
            <a:extLst>
              <a:ext uri="{FF2B5EF4-FFF2-40B4-BE49-F238E27FC236}">
                <a16:creationId xmlns:a16="http://schemas.microsoft.com/office/drawing/2014/main" id="{9C95DB21-EDE1-4B9D-828A-B990FC11CCAC}"/>
              </a:ext>
            </a:extLst>
          </p:cNvPr>
          <p:cNvSpPr>
            <a:spLocks noChangeArrowheads="1"/>
          </p:cNvSpPr>
          <p:nvPr/>
        </p:nvSpPr>
        <p:spPr bwMode="auto">
          <a:xfrm>
            <a:off x="3255168" y="1497210"/>
            <a:ext cx="2862263" cy="2636044"/>
          </a:xfrm>
          <a:custGeom>
            <a:avLst/>
            <a:gdLst>
              <a:gd name="G0" fmla="+- 24006 0 0"/>
              <a:gd name="G1" fmla="+- 13785 0 0"/>
            </a:gdLst>
            <a:ahLst/>
            <a:cxnLst>
              <a:cxn ang="0">
                <a:pos x="r" y="vc"/>
              </a:cxn>
              <a:cxn ang="5400000">
                <a:pos x="hc" y="b"/>
              </a:cxn>
              <a:cxn ang="10800000">
                <a:pos x="l" y="vc"/>
              </a:cxn>
              <a:cxn ang="16200000">
                <a:pos x="hc" y="t"/>
              </a:cxn>
            </a:cxnLst>
            <a:rect l="0" t="0" r="0" b="0"/>
            <a:pathLst>
              <a:path>
                <a:moveTo>
                  <a:pt x="0" y="0"/>
                </a:moveTo>
                <a:lnTo>
                  <a:pt x="21600" y="0"/>
                </a:lnTo>
                <a:lnTo>
                  <a:pt x="21600" y="21600"/>
                </a:lnTo>
                <a:lnTo>
                  <a:pt x="0" y="21600"/>
                </a:lnTo>
                <a:lnTo>
                  <a:pt x="0" y="0"/>
                </a:lnTo>
                <a:close/>
              </a:path>
            </a:pathLst>
          </a:custGeom>
          <a:noFill/>
          <a:ln>
            <a:noFill/>
          </a:ln>
          <a:effectLst/>
        </p:spPr>
        <p:txBody>
          <a:bodyPr lIns="67500" tIns="33750" rIns="67500" bIns="33750"/>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9pPr>
          </a:lstStyle>
          <a:p>
            <a:pPr>
              <a:spcBef>
                <a:spcPts val="450"/>
              </a:spcBef>
              <a:buClr>
                <a:srgbClr val="FF1515"/>
              </a:buClr>
              <a:buSzPct val="100000"/>
              <a:buFont typeface="Times New Roman" panose="02020603050405020304" pitchFamily="18" charset="0"/>
              <a:buAutoNum type="alphaUcPeriod"/>
              <a:defRPr/>
            </a:pPr>
            <a:r>
              <a:rPr lang="en-US" altLang="en-US" dirty="0">
                <a:solidFill>
                  <a:srgbClr val="000066"/>
                </a:solidFill>
                <a:latin typeface="Rockwell" panose="02060603020205020403" pitchFamily="18" charset="0"/>
              </a:rPr>
              <a:t>Notch depth.</a:t>
            </a:r>
          </a:p>
          <a:p>
            <a:pPr>
              <a:spcBef>
                <a:spcPts val="450"/>
              </a:spcBef>
              <a:buClr>
                <a:srgbClr val="FF1515"/>
              </a:buClr>
              <a:buSzPct val="100000"/>
              <a:buFont typeface="Times New Roman" panose="02020603050405020304" pitchFamily="18" charset="0"/>
              <a:buAutoNum type="alphaUcPeriod"/>
              <a:defRPr/>
            </a:pPr>
            <a:endParaRPr lang="en-US" altLang="en-US" dirty="0">
              <a:solidFill>
                <a:srgbClr val="000066"/>
              </a:solidFill>
              <a:latin typeface="Rockwell" panose="02060603020205020403" pitchFamily="18" charset="0"/>
            </a:endParaRPr>
          </a:p>
          <a:p>
            <a:pPr>
              <a:spcBef>
                <a:spcPts val="450"/>
              </a:spcBef>
              <a:buClr>
                <a:srgbClr val="FF1515"/>
              </a:buClr>
              <a:buSzPct val="100000"/>
              <a:buFont typeface="Times New Roman" panose="02020603050405020304" pitchFamily="18" charset="0"/>
              <a:buAutoNum type="alphaUcPeriod"/>
              <a:defRPr/>
            </a:pPr>
            <a:r>
              <a:rPr lang="en-US" altLang="en-US" dirty="0">
                <a:solidFill>
                  <a:srgbClr val="000066"/>
                </a:solidFill>
                <a:latin typeface="Rockwell" panose="02060603020205020403" pitchFamily="18" charset="0"/>
              </a:rPr>
              <a:t>Rolloff.</a:t>
            </a:r>
          </a:p>
          <a:p>
            <a:pPr>
              <a:spcBef>
                <a:spcPts val="450"/>
              </a:spcBef>
              <a:buClr>
                <a:srgbClr val="FF1515"/>
              </a:buClr>
              <a:buSzPct val="100000"/>
              <a:buFont typeface="Times New Roman" panose="02020603050405020304" pitchFamily="18" charset="0"/>
              <a:buAutoNum type="alphaUcPeriod"/>
              <a:defRPr/>
            </a:pPr>
            <a:endParaRPr lang="en-US" altLang="en-US" dirty="0">
              <a:solidFill>
                <a:srgbClr val="000066"/>
              </a:solidFill>
              <a:latin typeface="Rockwell" panose="02060603020205020403" pitchFamily="18" charset="0"/>
            </a:endParaRPr>
          </a:p>
          <a:p>
            <a:pPr>
              <a:spcBef>
                <a:spcPts val="450"/>
              </a:spcBef>
              <a:buClr>
                <a:srgbClr val="FF1515"/>
              </a:buClr>
              <a:buSzPct val="100000"/>
              <a:buFont typeface="Times New Roman" panose="02020603050405020304" pitchFamily="18" charset="0"/>
              <a:buAutoNum type="alphaUcPeriod"/>
              <a:defRPr/>
            </a:pPr>
            <a:r>
              <a:rPr lang="en-US" altLang="en-US" dirty="0">
                <a:solidFill>
                  <a:srgbClr val="000066"/>
                </a:solidFill>
                <a:latin typeface="Rockwell" panose="02060603020205020403" pitchFamily="18" charset="0"/>
              </a:rPr>
              <a:t>Insertion loss.</a:t>
            </a:r>
          </a:p>
          <a:p>
            <a:pPr>
              <a:spcBef>
                <a:spcPts val="450"/>
              </a:spcBef>
              <a:buClr>
                <a:srgbClr val="FF1515"/>
              </a:buClr>
              <a:buSzPct val="100000"/>
              <a:buFont typeface="Times New Roman" panose="02020603050405020304" pitchFamily="18" charset="0"/>
              <a:buAutoNum type="alphaUcPeriod"/>
              <a:defRPr/>
            </a:pPr>
            <a:endParaRPr lang="en-US" altLang="en-US" dirty="0">
              <a:solidFill>
                <a:srgbClr val="000066"/>
              </a:solidFill>
              <a:latin typeface="Rockwell" panose="02060603020205020403" pitchFamily="18" charset="0"/>
            </a:endParaRPr>
          </a:p>
          <a:p>
            <a:pPr>
              <a:spcBef>
                <a:spcPts val="450"/>
              </a:spcBef>
              <a:buClr>
                <a:srgbClr val="FF1515"/>
              </a:buClr>
              <a:buSzPct val="100000"/>
              <a:buFont typeface="Times New Roman" panose="02020603050405020304" pitchFamily="18" charset="0"/>
              <a:buAutoNum type="alphaUcPeriod"/>
              <a:defRPr/>
            </a:pPr>
            <a:r>
              <a:rPr lang="en-US" altLang="en-US" dirty="0">
                <a:solidFill>
                  <a:srgbClr val="000066"/>
                </a:solidFill>
                <a:latin typeface="Rockwell" panose="02060603020205020403" pitchFamily="18" charset="0"/>
              </a:rPr>
              <a:t>Ultimate rejection.</a:t>
            </a:r>
          </a:p>
          <a:p>
            <a:pPr marL="0" indent="0">
              <a:lnSpc>
                <a:spcPct val="90000"/>
              </a:lnSpc>
              <a:spcBef>
                <a:spcPts val="450"/>
              </a:spcBef>
              <a:buClr>
                <a:srgbClr val="FF1515"/>
              </a:buClr>
              <a:buSzPct val="100000"/>
              <a:defRPr/>
            </a:pPr>
            <a:br>
              <a:rPr lang="en-US" altLang="en-US" dirty="0">
                <a:solidFill>
                  <a:srgbClr val="000066"/>
                </a:solidFill>
                <a:latin typeface="Verdana" panose="020B0604030504040204" pitchFamily="34" charset="0"/>
              </a:rPr>
            </a:br>
            <a:endParaRPr lang="en-US" altLang="en-US" dirty="0">
              <a:solidFill>
                <a:srgbClr val="000066"/>
              </a:solidFill>
              <a:latin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61</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68610">
                                            <p:txEl>
                                              <p:pRg st="6" end="6"/>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68610">
                                            <p:txEl>
                                              <p:pRg st="6" end="6"/>
                                            </p:txEl>
                                          </p:spTgt>
                                        </p:tgtEl>
                                        <p:attrNameLst>
                                          <p:attrName>style.fontStyle</p:attrName>
                                        </p:attrNameLst>
                                      </p:cBhvr>
                                      <p:to>
                                        <p:strVal val="normal"/>
                                      </p:to>
                                    </p:set>
                                    <p:set>
                                      <p:cBhvr additive="repl">
                                        <p:cTn id="9" dur="1000"/>
                                        <p:tgtEl>
                                          <p:spTgt spid="68610">
                                            <p:txEl>
                                              <p:pRg st="6" end="6"/>
                                            </p:txEl>
                                          </p:spTgt>
                                        </p:tgtEl>
                                        <p:attrNameLst>
                                          <p:attrName>style.fontWeight</p:attrName>
                                        </p:attrNameLst>
                                      </p:cBhvr>
                                      <p:to>
                                        <p:strVal val="bold"/>
                                      </p:to>
                                    </p:set>
                                    <p:set>
                                      <p:cBhvr additive="repl">
                                        <p:cTn id="10" dur="1000"/>
                                        <p:tgtEl>
                                          <p:spTgt spid="68610">
                                            <p:txEl>
                                              <p:pRg st="6" end="6"/>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68610">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AutoShape 1">
            <a:extLst>
              <a:ext uri="{FF2B5EF4-FFF2-40B4-BE49-F238E27FC236}">
                <a16:creationId xmlns:a16="http://schemas.microsoft.com/office/drawing/2014/main" id="{C1F82B88-C37F-42A1-86E0-DF5A223B4683}"/>
              </a:ext>
            </a:extLst>
          </p:cNvPr>
          <p:cNvSpPr>
            <a:spLocks noChangeArrowheads="1"/>
          </p:cNvSpPr>
          <p:nvPr/>
        </p:nvSpPr>
        <p:spPr bwMode="auto">
          <a:xfrm>
            <a:off x="715565" y="342900"/>
            <a:ext cx="7712869" cy="875109"/>
          </a:xfrm>
          <a:custGeom>
            <a:avLst/>
            <a:gdLst>
              <a:gd name="T0" fmla="*/ 8988425 w 8988425"/>
              <a:gd name="T1" fmla="*/ 365125 h 730250"/>
              <a:gd name="T2" fmla="*/ 4494213 w 8988425"/>
              <a:gd name="T3" fmla="*/ 730250 h 730250"/>
              <a:gd name="T4" fmla="*/ 0 w 8988425"/>
              <a:gd name="T5" fmla="*/ 365125 h 730250"/>
              <a:gd name="T6" fmla="*/ 4494213 w 8988425"/>
              <a:gd name="T7" fmla="*/ 0 h 730250"/>
              <a:gd name="T8" fmla="*/ 0 60000 65536"/>
              <a:gd name="T9" fmla="*/ 5898240 60000 65536"/>
              <a:gd name="T10" fmla="*/ 11796480 60000 65536"/>
              <a:gd name="T11" fmla="*/ 17694720 60000 65536"/>
              <a:gd name="T12" fmla="*/ 0 w 8988425"/>
              <a:gd name="T13" fmla="*/ 0 h 730250"/>
              <a:gd name="T14" fmla="*/ 8988425 w 8988425"/>
              <a:gd name="T15" fmla="*/ 730250 h 730250"/>
            </a:gdLst>
            <a:ahLst/>
            <a:cxnLst>
              <a:cxn ang="T8">
                <a:pos x="T0" y="T1"/>
              </a:cxn>
              <a:cxn ang="T9">
                <a:pos x="T2" y="T3"/>
              </a:cxn>
              <a:cxn ang="T10">
                <a:pos x="T4" y="T5"/>
              </a:cxn>
              <a:cxn ang="T11">
                <a:pos x="T6" y="T7"/>
              </a:cxn>
            </a:cxnLst>
            <a:rect l="T12" t="T13" r="T14" b="T15"/>
            <a:pathLst>
              <a:path w="8988425" h="730250">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FF0000"/>
                </a:solidFill>
                <a:latin typeface="Rockwell" panose="02060603020205020403" pitchFamily="18" charset="0"/>
                <a:cs typeface="DejaVu Sans" panose="020B0603030804020204" pitchFamily="34" charset="0"/>
              </a:rPr>
              <a:t>G7C14</a:t>
            </a:r>
            <a:r>
              <a:rPr lang="en-US" altLang="en-US" sz="2700" dirty="0">
                <a:solidFill>
                  <a:srgbClr val="FF0000"/>
                </a:solidFill>
                <a:latin typeface="Rockwell" panose="02060603020205020403" pitchFamily="18" charset="0"/>
                <a:cs typeface="DejaVu Sans" panose="020B0603030804020204" pitchFamily="34" charset="0"/>
              </a:rPr>
              <a:t> 	</a:t>
            </a:r>
            <a:r>
              <a:rPr lang="en-US" altLang="en-US" sz="2400" dirty="0">
                <a:solidFill>
                  <a:srgbClr val="FF0000"/>
                </a:solidFill>
                <a:latin typeface="Rockwell" panose="02060603020205020403" pitchFamily="18" charset="0"/>
                <a:cs typeface="DejaVu Sans" panose="020B0603030804020204" pitchFamily="34" charset="0"/>
              </a:rPr>
              <a:t>The bandwidth of a band-pass filter is 			measured between what two frequencies?</a:t>
            </a:r>
          </a:p>
        </p:txBody>
      </p:sp>
      <p:sp>
        <p:nvSpPr>
          <p:cNvPr id="69634" name="AutoShape 2">
            <a:extLst>
              <a:ext uri="{FF2B5EF4-FFF2-40B4-BE49-F238E27FC236}">
                <a16:creationId xmlns:a16="http://schemas.microsoft.com/office/drawing/2014/main" id="{733ECA31-92E8-49E0-BBDA-AAAF0FBB8234}"/>
              </a:ext>
            </a:extLst>
          </p:cNvPr>
          <p:cNvSpPr>
            <a:spLocks noChangeArrowheads="1"/>
          </p:cNvSpPr>
          <p:nvPr/>
        </p:nvSpPr>
        <p:spPr bwMode="auto">
          <a:xfrm>
            <a:off x="2616992" y="1651842"/>
            <a:ext cx="3910013" cy="2864644"/>
          </a:xfrm>
          <a:custGeom>
            <a:avLst/>
            <a:gdLst>
              <a:gd name="G0" fmla="+- 24006 0 0"/>
              <a:gd name="G1" fmla="+- 13785 0 0"/>
            </a:gdLst>
            <a:ahLst/>
            <a:cxnLst>
              <a:cxn ang="0">
                <a:pos x="r" y="vc"/>
              </a:cxn>
              <a:cxn ang="5400000">
                <a:pos x="hc" y="b"/>
              </a:cxn>
              <a:cxn ang="10800000">
                <a:pos x="l" y="vc"/>
              </a:cxn>
              <a:cxn ang="16200000">
                <a:pos x="hc" y="t"/>
              </a:cxn>
            </a:cxnLst>
            <a:rect l="0" t="0" r="0" b="0"/>
            <a:pathLst>
              <a:path>
                <a:moveTo>
                  <a:pt x="0" y="0"/>
                </a:moveTo>
                <a:lnTo>
                  <a:pt x="21600" y="0"/>
                </a:lnTo>
                <a:lnTo>
                  <a:pt x="21600" y="21600"/>
                </a:lnTo>
                <a:lnTo>
                  <a:pt x="0" y="21600"/>
                </a:lnTo>
                <a:lnTo>
                  <a:pt x="0" y="0"/>
                </a:lnTo>
                <a:close/>
              </a:path>
            </a:pathLst>
          </a:custGeom>
          <a:noFill/>
          <a:ln>
            <a:noFill/>
          </a:ln>
          <a:effectLst/>
        </p:spPr>
        <p:txBody>
          <a:bodyPr lIns="67500" tIns="33750" rIns="67500" bIns="33750"/>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9pPr>
          </a:lstStyle>
          <a:p>
            <a:pPr>
              <a:spcBef>
                <a:spcPts val="450"/>
              </a:spcBef>
              <a:buClr>
                <a:srgbClr val="FF1515"/>
              </a:buClr>
              <a:buSzPct val="100000"/>
              <a:buFont typeface="Times New Roman" panose="02020603050405020304" pitchFamily="18" charset="0"/>
              <a:buAutoNum type="alphaUcPeriod"/>
              <a:defRPr/>
            </a:pPr>
            <a:r>
              <a:rPr lang="en-US" altLang="en-US" dirty="0">
                <a:solidFill>
                  <a:srgbClr val="000066"/>
                </a:solidFill>
                <a:latin typeface="Rockwell" panose="02060603020205020403" pitchFamily="18" charset="0"/>
              </a:rPr>
              <a:t>Upper and lower half-power. </a:t>
            </a:r>
          </a:p>
          <a:p>
            <a:pPr>
              <a:spcBef>
                <a:spcPts val="450"/>
              </a:spcBef>
              <a:buClr>
                <a:srgbClr val="FF1515"/>
              </a:buClr>
              <a:buSzPct val="100000"/>
              <a:buFont typeface="Times New Roman" panose="02020603050405020304" pitchFamily="18" charset="0"/>
              <a:buAutoNum type="alphaUcPeriod"/>
              <a:defRPr/>
            </a:pPr>
            <a:endParaRPr lang="en-US" altLang="en-US" dirty="0">
              <a:solidFill>
                <a:srgbClr val="000066"/>
              </a:solidFill>
              <a:latin typeface="Rockwell" panose="02060603020205020403" pitchFamily="18" charset="0"/>
            </a:endParaRPr>
          </a:p>
          <a:p>
            <a:pPr>
              <a:spcBef>
                <a:spcPts val="450"/>
              </a:spcBef>
              <a:buClr>
                <a:srgbClr val="FF1515"/>
              </a:buClr>
              <a:buSzPct val="100000"/>
              <a:buFont typeface="Times New Roman" panose="02020603050405020304" pitchFamily="18" charset="0"/>
              <a:buAutoNum type="alphaUcPeriod"/>
              <a:defRPr/>
            </a:pPr>
            <a:r>
              <a:rPr lang="en-US" altLang="en-US" dirty="0">
                <a:solidFill>
                  <a:srgbClr val="000066"/>
                </a:solidFill>
                <a:latin typeface="Rockwell" panose="02060603020205020403" pitchFamily="18" charset="0"/>
              </a:rPr>
              <a:t>Cutoff and Rolloff.</a:t>
            </a:r>
          </a:p>
          <a:p>
            <a:pPr>
              <a:spcBef>
                <a:spcPts val="450"/>
              </a:spcBef>
              <a:buClr>
                <a:srgbClr val="FF1515"/>
              </a:buClr>
              <a:buSzPct val="100000"/>
              <a:buFont typeface="Times New Roman" panose="02020603050405020304" pitchFamily="18" charset="0"/>
              <a:buAutoNum type="alphaUcPeriod"/>
              <a:defRPr/>
            </a:pPr>
            <a:endParaRPr lang="en-US" altLang="en-US" dirty="0">
              <a:solidFill>
                <a:srgbClr val="000066"/>
              </a:solidFill>
              <a:latin typeface="Rockwell" panose="02060603020205020403" pitchFamily="18" charset="0"/>
            </a:endParaRPr>
          </a:p>
          <a:p>
            <a:pPr>
              <a:spcBef>
                <a:spcPts val="450"/>
              </a:spcBef>
              <a:buClr>
                <a:srgbClr val="FF1515"/>
              </a:buClr>
              <a:buSzPct val="100000"/>
              <a:buFont typeface="Times New Roman" panose="02020603050405020304" pitchFamily="18" charset="0"/>
              <a:buAutoNum type="alphaUcPeriod"/>
              <a:defRPr/>
            </a:pPr>
            <a:r>
              <a:rPr lang="en-US" altLang="en-US" dirty="0">
                <a:solidFill>
                  <a:srgbClr val="000066"/>
                </a:solidFill>
                <a:latin typeface="Rockwell" panose="02060603020205020403" pitchFamily="18" charset="0"/>
              </a:rPr>
              <a:t>Pole and zero.</a:t>
            </a:r>
          </a:p>
          <a:p>
            <a:pPr>
              <a:spcBef>
                <a:spcPts val="450"/>
              </a:spcBef>
              <a:buClr>
                <a:srgbClr val="FF1515"/>
              </a:buClr>
              <a:buSzPct val="100000"/>
              <a:buFont typeface="Times New Roman" panose="02020603050405020304" pitchFamily="18" charset="0"/>
              <a:buAutoNum type="alphaUcPeriod"/>
              <a:defRPr/>
            </a:pPr>
            <a:endParaRPr lang="en-US" altLang="en-US" dirty="0">
              <a:solidFill>
                <a:srgbClr val="000066"/>
              </a:solidFill>
              <a:latin typeface="Rockwell" panose="02060603020205020403" pitchFamily="18" charset="0"/>
            </a:endParaRPr>
          </a:p>
          <a:p>
            <a:pPr>
              <a:spcBef>
                <a:spcPts val="450"/>
              </a:spcBef>
              <a:buClr>
                <a:srgbClr val="FF1515"/>
              </a:buClr>
              <a:buSzPct val="100000"/>
              <a:buFont typeface="Times New Roman" panose="02020603050405020304" pitchFamily="18" charset="0"/>
              <a:buAutoNum type="alphaUcPeriod"/>
              <a:defRPr/>
            </a:pPr>
            <a:r>
              <a:rPr lang="en-US" altLang="en-US" dirty="0">
                <a:solidFill>
                  <a:srgbClr val="000066"/>
                </a:solidFill>
                <a:latin typeface="Rockwell" panose="02060603020205020403" pitchFamily="18" charset="0"/>
              </a:rPr>
              <a:t>Image and harmonic.</a:t>
            </a:r>
          </a:p>
          <a:p>
            <a:pPr marL="284560">
              <a:lnSpc>
                <a:spcPct val="90000"/>
              </a:lnSpc>
              <a:spcBef>
                <a:spcPts val="450"/>
              </a:spcBef>
              <a:defRPr/>
            </a:pPr>
            <a:endParaRPr lang="en-US" altLang="en-US" dirty="0">
              <a:solidFill>
                <a:srgbClr val="000066"/>
              </a:solidFill>
              <a:latin typeface="Verdana" panose="020B0604030504040204" pitchFamily="34" charset="0"/>
            </a:endParaRPr>
          </a:p>
          <a:p>
            <a:pPr>
              <a:lnSpc>
                <a:spcPct val="90000"/>
              </a:lnSpc>
              <a:spcBef>
                <a:spcPts val="450"/>
              </a:spcBef>
              <a:defRPr/>
            </a:pPr>
            <a:br>
              <a:rPr lang="en-US" altLang="en-US" sz="1350" dirty="0"/>
            </a:br>
            <a:br>
              <a:rPr lang="en-US" altLang="en-US" sz="1350" dirty="0"/>
            </a:br>
            <a:br>
              <a:rPr lang="en-US" altLang="en-US" dirty="0">
                <a:solidFill>
                  <a:srgbClr val="000066"/>
                </a:solidFill>
                <a:latin typeface="Verdana" panose="020B0604030504040204" pitchFamily="34" charset="0"/>
              </a:rPr>
            </a:br>
            <a:endParaRPr lang="en-US" altLang="en-US" dirty="0">
              <a:solidFill>
                <a:srgbClr val="000066"/>
              </a:solidFill>
              <a:latin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62</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69634">
                                            <p:txEl>
                                              <p:pRg st="0" end="0"/>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69634">
                                            <p:txEl>
                                              <p:pRg st="0" end="0"/>
                                            </p:txEl>
                                          </p:spTgt>
                                        </p:tgtEl>
                                        <p:attrNameLst>
                                          <p:attrName>style.fontStyle</p:attrName>
                                        </p:attrNameLst>
                                      </p:cBhvr>
                                      <p:to>
                                        <p:strVal val="normal"/>
                                      </p:to>
                                    </p:set>
                                    <p:set>
                                      <p:cBhvr additive="repl">
                                        <p:cTn id="9" dur="1000"/>
                                        <p:tgtEl>
                                          <p:spTgt spid="69634">
                                            <p:txEl>
                                              <p:pRg st="0" end="0"/>
                                            </p:txEl>
                                          </p:spTgt>
                                        </p:tgtEl>
                                        <p:attrNameLst>
                                          <p:attrName>style.fontWeight</p:attrName>
                                        </p:attrNameLst>
                                      </p:cBhvr>
                                      <p:to>
                                        <p:strVal val="bold"/>
                                      </p:to>
                                    </p:set>
                                    <p:set>
                                      <p:cBhvr additive="repl">
                                        <p:cTn id="10" dur="1000"/>
                                        <p:tgtEl>
                                          <p:spTgt spid="69634">
                                            <p:txEl>
                                              <p:pRg st="0" end="0"/>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69634">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AutoShape 1">
            <a:extLst>
              <a:ext uri="{FF2B5EF4-FFF2-40B4-BE49-F238E27FC236}">
                <a16:creationId xmlns:a16="http://schemas.microsoft.com/office/drawing/2014/main" id="{EB871A1C-7816-486C-9520-A760441AA650}"/>
              </a:ext>
            </a:extLst>
          </p:cNvPr>
          <p:cNvSpPr>
            <a:spLocks noChangeArrowheads="1"/>
          </p:cNvSpPr>
          <p:nvPr/>
        </p:nvSpPr>
        <p:spPr bwMode="auto">
          <a:xfrm>
            <a:off x="1085850" y="331470"/>
            <a:ext cx="6972300" cy="971550"/>
          </a:xfrm>
          <a:custGeom>
            <a:avLst/>
            <a:gdLst>
              <a:gd name="T0" fmla="*/ 8988425 w 8988425"/>
              <a:gd name="T1" fmla="*/ 365125 h 730250"/>
              <a:gd name="T2" fmla="*/ 4494213 w 8988425"/>
              <a:gd name="T3" fmla="*/ 730250 h 730250"/>
              <a:gd name="T4" fmla="*/ 0 w 8988425"/>
              <a:gd name="T5" fmla="*/ 365125 h 730250"/>
              <a:gd name="T6" fmla="*/ 4494213 w 8988425"/>
              <a:gd name="T7" fmla="*/ 0 h 730250"/>
              <a:gd name="T8" fmla="*/ 0 60000 65536"/>
              <a:gd name="T9" fmla="*/ 5898240 60000 65536"/>
              <a:gd name="T10" fmla="*/ 11796480 60000 65536"/>
              <a:gd name="T11" fmla="*/ 17694720 60000 65536"/>
              <a:gd name="T12" fmla="*/ 0 w 8988425"/>
              <a:gd name="T13" fmla="*/ 0 h 730250"/>
              <a:gd name="T14" fmla="*/ 8988425 w 8988425"/>
              <a:gd name="T15" fmla="*/ 730250 h 730250"/>
            </a:gdLst>
            <a:ahLst/>
            <a:cxnLst>
              <a:cxn ang="T8">
                <a:pos x="T0" y="T1"/>
              </a:cxn>
              <a:cxn ang="T9">
                <a:pos x="T2" y="T3"/>
              </a:cxn>
              <a:cxn ang="T10">
                <a:pos x="T4" y="T5"/>
              </a:cxn>
              <a:cxn ang="T11">
                <a:pos x="T6" y="T7"/>
              </a:cxn>
            </a:cxnLst>
            <a:rect l="T12" t="T13" r="T14" b="T15"/>
            <a:pathLst>
              <a:path w="8988425" h="730250">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FF0000"/>
                </a:solidFill>
                <a:latin typeface="Rockwell" panose="02060603020205020403" pitchFamily="18" charset="0"/>
                <a:cs typeface="DejaVu Sans" panose="020B0603030804020204" pitchFamily="34" charset="0"/>
              </a:rPr>
              <a:t>G7C07</a:t>
            </a:r>
            <a:r>
              <a:rPr lang="en-US" altLang="en-US" sz="2700" dirty="0">
                <a:solidFill>
                  <a:srgbClr val="FF0000"/>
                </a:solidFill>
                <a:latin typeface="Rockwell" panose="02060603020205020403" pitchFamily="18" charset="0"/>
                <a:cs typeface="DejaVu Sans" panose="020B0603030804020204" pitchFamily="34" charset="0"/>
              </a:rPr>
              <a:t> 		</a:t>
            </a:r>
            <a:r>
              <a:rPr lang="en-US" altLang="en-US" sz="2400" dirty="0">
                <a:solidFill>
                  <a:srgbClr val="FF0000"/>
                </a:solidFill>
                <a:latin typeface="Rockwell" panose="02060603020205020403" pitchFamily="18" charset="0"/>
                <a:cs typeface="DejaVu Sans" panose="020B0603030804020204" pitchFamily="34" charset="0"/>
              </a:rPr>
              <a:t>What term specifies a filters 				attenuation inside its passband ?</a:t>
            </a:r>
          </a:p>
        </p:txBody>
      </p:sp>
      <p:sp>
        <p:nvSpPr>
          <p:cNvPr id="70658" name="AutoShape 2">
            <a:extLst>
              <a:ext uri="{FF2B5EF4-FFF2-40B4-BE49-F238E27FC236}">
                <a16:creationId xmlns:a16="http://schemas.microsoft.com/office/drawing/2014/main" id="{74D2DE4E-8CDA-4F98-B28E-F9F5959F89EA}"/>
              </a:ext>
            </a:extLst>
          </p:cNvPr>
          <p:cNvSpPr>
            <a:spLocks noChangeArrowheads="1"/>
          </p:cNvSpPr>
          <p:nvPr/>
        </p:nvSpPr>
        <p:spPr bwMode="auto">
          <a:xfrm>
            <a:off x="3223022" y="1677166"/>
            <a:ext cx="2697956" cy="2571750"/>
          </a:xfrm>
          <a:custGeom>
            <a:avLst/>
            <a:gdLst>
              <a:gd name="G0" fmla="+- 24006 0 0"/>
              <a:gd name="G1" fmla="+- 13785 0 0"/>
            </a:gdLst>
            <a:ahLst/>
            <a:cxnLst>
              <a:cxn ang="0">
                <a:pos x="r" y="vc"/>
              </a:cxn>
              <a:cxn ang="5400000">
                <a:pos x="hc" y="b"/>
              </a:cxn>
              <a:cxn ang="10800000">
                <a:pos x="l" y="vc"/>
              </a:cxn>
              <a:cxn ang="16200000">
                <a:pos x="hc" y="t"/>
              </a:cxn>
            </a:cxnLst>
            <a:rect l="0" t="0" r="0" b="0"/>
            <a:pathLst>
              <a:path>
                <a:moveTo>
                  <a:pt x="0" y="0"/>
                </a:moveTo>
                <a:lnTo>
                  <a:pt x="21600" y="0"/>
                </a:lnTo>
                <a:lnTo>
                  <a:pt x="21600" y="21600"/>
                </a:lnTo>
                <a:lnTo>
                  <a:pt x="0" y="21600"/>
                </a:lnTo>
                <a:lnTo>
                  <a:pt x="0" y="0"/>
                </a:lnTo>
                <a:close/>
              </a:path>
            </a:pathLst>
          </a:custGeom>
          <a:noFill/>
          <a:ln>
            <a:noFill/>
          </a:ln>
          <a:effectLst/>
        </p:spPr>
        <p:txBody>
          <a:bodyPr lIns="67500" tIns="33750" rIns="67500" bIns="33750"/>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9pPr>
          </a:lstStyle>
          <a:p>
            <a:pPr>
              <a:spcBef>
                <a:spcPts val="450"/>
              </a:spcBef>
              <a:buClr>
                <a:srgbClr val="FF1515"/>
              </a:buClr>
              <a:buSzPct val="100000"/>
              <a:buFont typeface="Times New Roman" panose="02020603050405020304" pitchFamily="18" charset="0"/>
              <a:buAutoNum type="alphaUcPeriod"/>
              <a:defRPr/>
            </a:pPr>
            <a:r>
              <a:rPr lang="en-US" altLang="en-US" dirty="0">
                <a:solidFill>
                  <a:srgbClr val="000066"/>
                </a:solidFill>
                <a:latin typeface="Rockwell" panose="02060603020205020403" pitchFamily="18" charset="0"/>
              </a:rPr>
              <a:t>Insertion loss.</a:t>
            </a:r>
          </a:p>
          <a:p>
            <a:pPr>
              <a:spcBef>
                <a:spcPts val="450"/>
              </a:spcBef>
              <a:buClr>
                <a:srgbClr val="FF1515"/>
              </a:buClr>
              <a:buSzPct val="100000"/>
              <a:buFont typeface="Times New Roman" panose="02020603050405020304" pitchFamily="18" charset="0"/>
              <a:buAutoNum type="alphaUcPeriod"/>
              <a:defRPr/>
            </a:pPr>
            <a:endParaRPr lang="en-US" altLang="en-US" dirty="0">
              <a:solidFill>
                <a:srgbClr val="000066"/>
              </a:solidFill>
              <a:latin typeface="Rockwell" panose="02060603020205020403" pitchFamily="18" charset="0"/>
            </a:endParaRPr>
          </a:p>
          <a:p>
            <a:pPr>
              <a:spcBef>
                <a:spcPts val="450"/>
              </a:spcBef>
              <a:buClr>
                <a:srgbClr val="FF1515"/>
              </a:buClr>
              <a:buSzPct val="100000"/>
              <a:buFont typeface="Times New Roman" panose="02020603050405020304" pitchFamily="18" charset="0"/>
              <a:buAutoNum type="alphaUcPeriod"/>
              <a:defRPr/>
            </a:pPr>
            <a:r>
              <a:rPr lang="en-US" altLang="en-US" dirty="0">
                <a:solidFill>
                  <a:srgbClr val="000066"/>
                </a:solidFill>
                <a:latin typeface="Rockwell" panose="02060603020205020403" pitchFamily="18" charset="0"/>
              </a:rPr>
              <a:t>Return loss.</a:t>
            </a:r>
          </a:p>
          <a:p>
            <a:pPr>
              <a:spcBef>
                <a:spcPts val="450"/>
              </a:spcBef>
              <a:buClr>
                <a:srgbClr val="FF1515"/>
              </a:buClr>
              <a:buSzPct val="100000"/>
              <a:buFont typeface="Times New Roman" panose="02020603050405020304" pitchFamily="18" charset="0"/>
              <a:buAutoNum type="alphaUcPeriod"/>
              <a:defRPr/>
            </a:pPr>
            <a:endParaRPr lang="en-US" altLang="en-US" dirty="0">
              <a:solidFill>
                <a:srgbClr val="000066"/>
              </a:solidFill>
              <a:latin typeface="Rockwell" panose="02060603020205020403" pitchFamily="18" charset="0"/>
            </a:endParaRPr>
          </a:p>
          <a:p>
            <a:pPr>
              <a:spcBef>
                <a:spcPts val="450"/>
              </a:spcBef>
              <a:buClr>
                <a:srgbClr val="FF1515"/>
              </a:buClr>
              <a:buSzPct val="100000"/>
              <a:buFont typeface="Times New Roman" panose="02020603050405020304" pitchFamily="18" charset="0"/>
              <a:buAutoNum type="alphaUcPeriod"/>
              <a:defRPr/>
            </a:pPr>
            <a:r>
              <a:rPr lang="en-US" altLang="en-US" dirty="0">
                <a:solidFill>
                  <a:srgbClr val="000066"/>
                </a:solidFill>
                <a:latin typeface="Rockwell" panose="02060603020205020403" pitchFamily="18" charset="0"/>
              </a:rPr>
              <a:t>Q.</a:t>
            </a:r>
          </a:p>
          <a:p>
            <a:pPr>
              <a:spcBef>
                <a:spcPts val="450"/>
              </a:spcBef>
              <a:buClr>
                <a:srgbClr val="FF1515"/>
              </a:buClr>
              <a:buSzPct val="100000"/>
              <a:buFont typeface="Times New Roman" panose="02020603050405020304" pitchFamily="18" charset="0"/>
              <a:buAutoNum type="alphaUcPeriod"/>
              <a:defRPr/>
            </a:pPr>
            <a:endParaRPr lang="en-US" altLang="en-US" dirty="0">
              <a:solidFill>
                <a:srgbClr val="000066"/>
              </a:solidFill>
              <a:latin typeface="Rockwell" panose="02060603020205020403" pitchFamily="18" charset="0"/>
            </a:endParaRPr>
          </a:p>
          <a:p>
            <a:pPr>
              <a:spcBef>
                <a:spcPts val="450"/>
              </a:spcBef>
              <a:buClr>
                <a:srgbClr val="FF1515"/>
              </a:buClr>
              <a:buSzPct val="100000"/>
              <a:buFont typeface="Times New Roman" panose="02020603050405020304" pitchFamily="18" charset="0"/>
              <a:buAutoNum type="alphaUcPeriod"/>
              <a:defRPr/>
            </a:pPr>
            <a:r>
              <a:rPr lang="en-US" altLang="en-US" dirty="0">
                <a:solidFill>
                  <a:srgbClr val="000066"/>
                </a:solidFill>
                <a:latin typeface="Rockwell" panose="02060603020205020403" pitchFamily="18" charset="0"/>
              </a:rPr>
              <a:t>Ultimate rejection.</a:t>
            </a:r>
          </a:p>
          <a:p>
            <a:pPr marL="284560">
              <a:lnSpc>
                <a:spcPct val="90000"/>
              </a:lnSpc>
              <a:spcBef>
                <a:spcPts val="450"/>
              </a:spcBef>
              <a:defRPr/>
            </a:pPr>
            <a:br>
              <a:rPr lang="en-US" altLang="en-US" sz="1350" dirty="0"/>
            </a:br>
            <a:br>
              <a:rPr lang="en-US" altLang="en-US" sz="1350" dirty="0"/>
            </a:br>
            <a:br>
              <a:rPr lang="en-US" altLang="en-US" dirty="0">
                <a:solidFill>
                  <a:srgbClr val="000066"/>
                </a:solidFill>
                <a:latin typeface="Verdana" panose="020B0604030504040204" pitchFamily="34" charset="0"/>
              </a:rPr>
            </a:br>
            <a:endParaRPr lang="en-US" altLang="en-US" dirty="0">
              <a:solidFill>
                <a:srgbClr val="000066"/>
              </a:solidFill>
              <a:latin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63</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70658">
                                            <p:txEl>
                                              <p:pRg st="0" end="0"/>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70658">
                                            <p:txEl>
                                              <p:pRg st="0" end="0"/>
                                            </p:txEl>
                                          </p:spTgt>
                                        </p:tgtEl>
                                        <p:attrNameLst>
                                          <p:attrName>style.fontStyle</p:attrName>
                                        </p:attrNameLst>
                                      </p:cBhvr>
                                      <p:to>
                                        <p:strVal val="normal"/>
                                      </p:to>
                                    </p:set>
                                    <p:set>
                                      <p:cBhvr additive="repl">
                                        <p:cTn id="9" dur="1000"/>
                                        <p:tgtEl>
                                          <p:spTgt spid="70658">
                                            <p:txEl>
                                              <p:pRg st="0" end="0"/>
                                            </p:txEl>
                                          </p:spTgt>
                                        </p:tgtEl>
                                        <p:attrNameLst>
                                          <p:attrName>style.fontWeight</p:attrName>
                                        </p:attrNameLst>
                                      </p:cBhvr>
                                      <p:to>
                                        <p:strVal val="bold"/>
                                      </p:to>
                                    </p:set>
                                    <p:set>
                                      <p:cBhvr additive="repl">
                                        <p:cTn id="10" dur="1000"/>
                                        <p:tgtEl>
                                          <p:spTgt spid="70658">
                                            <p:txEl>
                                              <p:pRg st="0" end="0"/>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70658">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5"/>
          <p:cNvSpPr>
            <a:spLocks noGrp="1" noChangeArrowheads="1"/>
          </p:cNvSpPr>
          <p:nvPr>
            <p:ph type="title" idx="4294967295"/>
          </p:nvPr>
        </p:nvSpPr>
        <p:spPr>
          <a:xfrm>
            <a:off x="800099" y="197063"/>
            <a:ext cx="7429500" cy="857250"/>
          </a:xfrm>
        </p:spPr>
        <p:txBody>
          <a:bodyPr anchor="t">
            <a:normAutofit fontScale="90000"/>
          </a:bodyPr>
          <a:lstStyle/>
          <a:p>
            <a:pPr marL="0" marR="0" algn="l">
              <a:spcBef>
                <a:spcPts val="0"/>
              </a:spcBef>
              <a:spcAft>
                <a:spcPts val="0"/>
              </a:spcAft>
            </a:pPr>
            <a:r>
              <a:rPr lang="en-US" altLang="en-US" sz="3000" dirty="0">
                <a:solidFill>
                  <a:srgbClr val="FF0000"/>
                </a:solidFill>
              </a:rPr>
              <a:t>G6A06</a:t>
            </a:r>
            <a:r>
              <a:rPr lang="en-US" altLang="en-US" dirty="0">
                <a:solidFill>
                  <a:srgbClr val="FF0000"/>
                </a:solidFill>
              </a:rPr>
              <a:t> </a:t>
            </a:r>
            <a:r>
              <a:rPr lang="en-US" altLang="en-US">
                <a:solidFill>
                  <a:srgbClr val="FF0000"/>
                </a:solidFill>
              </a:rPr>
              <a:t>	</a:t>
            </a:r>
            <a:r>
              <a:rPr lang="en-US" sz="2400">
                <a:effectLst/>
                <a:latin typeface="Calibri" panose="020F0502020204030204" pitchFamily="34" charset="0"/>
                <a:ea typeface="Calibri" panose="020F0502020204030204" pitchFamily="34" charset="0"/>
                <a:cs typeface="Calibri" panose="020F0502020204030204" pitchFamily="34" charset="0"/>
              </a:rPr>
              <a:t> Why should wire-wound resistors not be used in RF 		 circuits?</a:t>
            </a:r>
            <a:br>
              <a:rPr lang="en-US" sz="2400">
                <a:effectLst/>
                <a:latin typeface="Calibri" panose="020F0502020204030204" pitchFamily="34" charset="0"/>
                <a:ea typeface="Calibri" panose="020F0502020204030204" pitchFamily="34" charset="0"/>
                <a:cs typeface="Times New Roman" panose="02020603050405020304" pitchFamily="18" charset="0"/>
              </a:rPr>
            </a:br>
            <a:endParaRPr lang="en-US" altLang="en-US" sz="2400" dirty="0">
              <a:solidFill>
                <a:srgbClr val="FF0000"/>
              </a:solidFill>
              <a:latin typeface="Rockwell" panose="02060603020205020403" pitchFamily="18" charset="0"/>
            </a:endParaRPr>
          </a:p>
        </p:txBody>
      </p:sp>
      <p:sp>
        <p:nvSpPr>
          <p:cNvPr id="1940486" name="Rectangle 6"/>
          <p:cNvSpPr>
            <a:spLocks noGrp="1" noChangeArrowheads="1"/>
          </p:cNvSpPr>
          <p:nvPr>
            <p:ph type="body" idx="4294967295"/>
          </p:nvPr>
        </p:nvSpPr>
        <p:spPr>
          <a:xfrm>
            <a:off x="2143732" y="1229513"/>
            <a:ext cx="4856535" cy="3721894"/>
          </a:xfrm>
        </p:spPr>
        <p:txBody>
          <a:bodyPr/>
          <a:lstStyle/>
          <a:p>
            <a:pPr marL="400050" indent="-400050">
              <a:buFontTx/>
              <a:buAutoNum type="alphaUcPeriod"/>
            </a:pPr>
            <a:r>
              <a:rPr lang="en-US" altLang="en-US" dirty="0">
                <a:solidFill>
                  <a:srgbClr val="181A40"/>
                </a:solidFill>
                <a:latin typeface="Rockwell" panose="02060603020205020403" pitchFamily="18" charset="0"/>
                <a:cs typeface="DejaVu Sans" panose="020B0603030804020204" pitchFamily="34" charset="0"/>
              </a:rPr>
              <a:t>The resistor's tolerance value would not be adequate for such a circuit.</a:t>
            </a:r>
          </a:p>
          <a:p>
            <a:pPr marL="400050" indent="-400050">
              <a:buFontTx/>
              <a:buAutoNum type="alphaUcPeriod"/>
            </a:pPr>
            <a:endParaRPr lang="en-US" altLang="en-US" dirty="0">
              <a:solidFill>
                <a:srgbClr val="181A40"/>
              </a:solidFill>
              <a:latin typeface="Rockwell" panose="02060603020205020403" pitchFamily="18" charset="0"/>
            </a:endParaRPr>
          </a:p>
          <a:p>
            <a:pPr marL="285750" indent="-285750">
              <a:buFontTx/>
              <a:buAutoNum type="alphaUcPeriod"/>
            </a:pPr>
            <a:r>
              <a:rPr lang="en-US" altLang="en-US" dirty="0">
                <a:solidFill>
                  <a:srgbClr val="181A40"/>
                </a:solidFill>
                <a:latin typeface="Rockwell" panose="02060603020205020403" pitchFamily="18" charset="0"/>
              </a:rPr>
              <a:t> The resistor’s inductance could make the             circuit performance unpredictable. </a:t>
            </a:r>
          </a:p>
          <a:p>
            <a:pPr marL="285750" indent="-285750">
              <a:buFontTx/>
              <a:buAutoNum type="alphaUcPeriod"/>
            </a:pPr>
            <a:endParaRPr lang="en-US" altLang="en-US" dirty="0">
              <a:solidFill>
                <a:srgbClr val="181A40"/>
              </a:solidFill>
              <a:latin typeface="Rockwell" panose="02060603020205020403" pitchFamily="18" charset="0"/>
            </a:endParaRPr>
          </a:p>
          <a:p>
            <a:pPr marL="285750" indent="-285750">
              <a:buFontTx/>
              <a:buAutoNum type="alphaUcPeriod"/>
            </a:pPr>
            <a:r>
              <a:rPr lang="en-US" altLang="en-US" dirty="0">
                <a:solidFill>
                  <a:srgbClr val="181A40"/>
                </a:solidFill>
                <a:latin typeface="Rockwell" panose="02060603020205020403" pitchFamily="18" charset="0"/>
              </a:rPr>
              <a:t>The resistor could overheat. </a:t>
            </a:r>
          </a:p>
          <a:p>
            <a:pPr marL="400050" indent="-400050">
              <a:buFontTx/>
              <a:buAutoNum type="alphaUcPeriod"/>
            </a:pPr>
            <a:endParaRPr lang="en-US" altLang="en-US" dirty="0">
              <a:solidFill>
                <a:srgbClr val="181A40"/>
              </a:solidFill>
              <a:latin typeface="Rockwell" panose="02060603020205020403" pitchFamily="18" charset="0"/>
            </a:endParaRPr>
          </a:p>
          <a:p>
            <a:pPr marL="400050" indent="-400050">
              <a:buFontTx/>
              <a:buAutoNum type="alphaUcPeriod"/>
            </a:pPr>
            <a:r>
              <a:rPr lang="en-US" altLang="en-US" dirty="0">
                <a:solidFill>
                  <a:srgbClr val="181A40"/>
                </a:solidFill>
                <a:latin typeface="Rockwell" panose="02060603020205020403" pitchFamily="18" charset="0"/>
              </a:rPr>
              <a:t>The resistor’s internal capacitance would detune the circuit.</a:t>
            </a:r>
          </a:p>
        </p:txBody>
      </p:sp>
      <p:sp>
        <p:nvSpPr>
          <p:cNvPr id="2" name="Slide Number Placeholder 1"/>
          <p:cNvSpPr>
            <a:spLocks noGrp="1"/>
          </p:cNvSpPr>
          <p:nvPr>
            <p:ph type="sldNum" sz="quarter" idx="12"/>
          </p:nvPr>
        </p:nvSpPr>
        <p:spPr/>
        <p:txBody>
          <a:bodyPr/>
          <a:lstStyle/>
          <a:p>
            <a:fld id="{182ECF6F-6585-41D2-9DEC-2BE51DCF1034}" type="slidenum">
              <a:rPr lang="en-US" altLang="en-US" smtClean="0">
                <a:solidFill>
                  <a:srgbClr val="000066"/>
                </a:solidFill>
              </a:rPr>
              <a:pPr/>
              <a:t>64</a:t>
            </a:fld>
            <a:endParaRPr lang="en-US" altLang="en-US">
              <a:solidFill>
                <a:srgbClr val="000066"/>
              </a:solidFill>
            </a:endParaRPr>
          </a:p>
        </p:txBody>
      </p:sp>
    </p:spTree>
    <p:extLst>
      <p:ext uri="{BB962C8B-B14F-4D97-AF65-F5344CB8AC3E}">
        <p14:creationId xmlns:p14="http://schemas.microsoft.com/office/powerpoint/2010/main" val="2869616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1000" fill="hold"/>
                                        <p:tgtEl>
                                          <p:spTgt spid="1940486">
                                            <p:txEl>
                                              <p:pRg st="2" end="2"/>
                                            </p:txEl>
                                          </p:spTgt>
                                        </p:tgtEl>
                                        <p:attrNameLst>
                                          <p:attrName>style.color</p:attrName>
                                        </p:attrNameLst>
                                      </p:cBhvr>
                                      <p:to>
                                        <a:schemeClr val="accent1"/>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1000" fill="hold"/>
                                        <p:tgtEl>
                                          <p:spTgt spid="1940486">
                                            <p:txEl>
                                              <p:pRg st="4" end="4"/>
                                            </p:txEl>
                                          </p:spTgt>
                                        </p:tgtEl>
                                        <p:attrNameLst>
                                          <p:attrName>style.color</p:attrName>
                                        </p:attrNameLst>
                                      </p:cBhvr>
                                      <p:to>
                                        <a:schemeClr val="accent1"/>
                                      </p:to>
                                    </p:animClr>
                                  </p:childTnLst>
                                </p:cTn>
                              </p:par>
                              <p:par>
                                <p:cTn id="11" presetID="8" presetClass="emph" presetSubtype="0" fill="hold" nodeType="withEffect">
                                  <p:stCondLst>
                                    <p:cond delay="0"/>
                                  </p:stCondLst>
                                  <p:childTnLst>
                                    <p:animRot by="21600000">
                                      <p:cBhvr>
                                        <p:cTn id="12" dur="1000" fill="hold"/>
                                        <p:tgtEl>
                                          <p:spTgt spid="1940486">
                                            <p:txEl>
                                              <p:pRg st="2" end="2"/>
                                            </p:txEl>
                                          </p:spTgt>
                                        </p:tgtEl>
                                        <p:attrNameLst>
                                          <p:attrName>r</p:attrName>
                                        </p:attrNameLst>
                                      </p:cBhvr>
                                    </p:animRot>
                                  </p:childTnLst>
                                </p:cTn>
                              </p:par>
                              <p:par>
                                <p:cTn id="13" presetID="8" presetClass="emph" presetSubtype="0" fill="hold" nodeType="withEffect">
                                  <p:stCondLst>
                                    <p:cond delay="0"/>
                                  </p:stCondLst>
                                  <p:childTnLst>
                                    <p:animRot by="21600000">
                                      <p:cBhvr>
                                        <p:cTn id="14" dur="1000" fill="hold"/>
                                        <p:tgtEl>
                                          <p:spTgt spid="1940486">
                                            <p:txEl>
                                              <p:pRg st="4" end="4"/>
                                            </p:txEl>
                                          </p:spTgt>
                                        </p:tgtEl>
                                        <p:attrNameLst>
                                          <p:attrName>r</p:attrName>
                                        </p:attrNameLst>
                                      </p:cBhvr>
                                    </p:animRot>
                                  </p:childTnLst>
                                </p:cTn>
                              </p:par>
                              <p:par>
                                <p:cTn id="15" presetID="5" presetClass="emph" presetSubtype="1" nodeType="withEffect">
                                  <p:stCondLst>
                                    <p:cond delay="0"/>
                                  </p:stCondLst>
                                  <p:childTnLst>
                                    <p:set>
                                      <p:cBhvr override="childStyle">
                                        <p:cTn id="16" dur="1000"/>
                                        <p:tgtEl>
                                          <p:spTgt spid="1940486">
                                            <p:txEl>
                                              <p:pRg st="2" end="2"/>
                                            </p:txEl>
                                          </p:spTgt>
                                        </p:tgtEl>
                                        <p:attrNameLst>
                                          <p:attrName>style.fontStyle</p:attrName>
                                        </p:attrNameLst>
                                      </p:cBhvr>
                                      <p:to>
                                        <p:strVal val="normal"/>
                                      </p:to>
                                    </p:set>
                                    <p:set>
                                      <p:cBhvr override="childStyle">
                                        <p:cTn id="17" dur="1000"/>
                                        <p:tgtEl>
                                          <p:spTgt spid="1940486">
                                            <p:txEl>
                                              <p:pRg st="2" end="2"/>
                                            </p:txEl>
                                          </p:spTgt>
                                        </p:tgtEl>
                                        <p:attrNameLst>
                                          <p:attrName>style.fontWeight</p:attrName>
                                        </p:attrNameLst>
                                      </p:cBhvr>
                                      <p:to>
                                        <p:strVal val="bold"/>
                                      </p:to>
                                    </p:set>
                                    <p:set>
                                      <p:cBhvr override="childStyle">
                                        <p:cTn id="18" dur="1000"/>
                                        <p:tgtEl>
                                          <p:spTgt spid="1940486">
                                            <p:txEl>
                                              <p:pRg st="2" end="2"/>
                                            </p:txEl>
                                          </p:spTgt>
                                        </p:tgtEl>
                                        <p:attrNameLst>
                                          <p:attrName>style.textDecorationUnderline</p:attrName>
                                        </p:attrNameLst>
                                      </p:cBhvr>
                                      <p:to>
                                        <p:strVal val="false"/>
                                      </p:to>
                                    </p:set>
                                  </p:childTnLst>
                                </p:cTn>
                              </p:par>
                              <p:par>
                                <p:cTn id="19" presetID="5" presetClass="emph" presetSubtype="1" nodeType="withEffect">
                                  <p:stCondLst>
                                    <p:cond delay="0"/>
                                  </p:stCondLst>
                                  <p:childTnLst>
                                    <p:set>
                                      <p:cBhvr override="childStyle">
                                        <p:cTn id="20" dur="1000"/>
                                        <p:tgtEl>
                                          <p:spTgt spid="1940486">
                                            <p:txEl>
                                              <p:pRg st="4" end="4"/>
                                            </p:txEl>
                                          </p:spTgt>
                                        </p:tgtEl>
                                        <p:attrNameLst>
                                          <p:attrName>style.fontStyle</p:attrName>
                                        </p:attrNameLst>
                                      </p:cBhvr>
                                      <p:to>
                                        <p:strVal val="normal"/>
                                      </p:to>
                                    </p:set>
                                    <p:set>
                                      <p:cBhvr override="childStyle">
                                        <p:cTn id="21" dur="1000"/>
                                        <p:tgtEl>
                                          <p:spTgt spid="1940486">
                                            <p:txEl>
                                              <p:pRg st="4" end="4"/>
                                            </p:txEl>
                                          </p:spTgt>
                                        </p:tgtEl>
                                        <p:attrNameLst>
                                          <p:attrName>style.fontWeight</p:attrName>
                                        </p:attrNameLst>
                                      </p:cBhvr>
                                      <p:to>
                                        <p:strVal val="bold"/>
                                      </p:to>
                                    </p:set>
                                    <p:set>
                                      <p:cBhvr override="childStyle">
                                        <p:cTn id="22" dur="1000"/>
                                        <p:tgtEl>
                                          <p:spTgt spid="1940486">
                                            <p:txEl>
                                              <p:pRg st="4" end="4"/>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idx="4294967295"/>
          </p:nvPr>
        </p:nvSpPr>
        <p:spPr>
          <a:xfrm>
            <a:off x="1485900" y="276940"/>
            <a:ext cx="6172199" cy="800100"/>
          </a:xfrm>
        </p:spPr>
        <p:txBody>
          <a:bodyPr anchor="t">
            <a:normAutofit fontScale="90000"/>
          </a:bodyPr>
          <a:lstStyle/>
          <a:p>
            <a:pPr eaLnBrk="1" hangingPunct="1"/>
            <a:r>
              <a:rPr lang="en-US" altLang="en-US" sz="3000" dirty="0"/>
              <a:t>G6B05</a:t>
            </a:r>
            <a:r>
              <a:rPr lang="en-US" altLang="en-US" dirty="0"/>
              <a:t> 	</a:t>
            </a:r>
            <a:r>
              <a:rPr lang="en-US" altLang="en-US" sz="2400" dirty="0">
                <a:latin typeface="Rockwell" panose="02060603020205020403" pitchFamily="18" charset="0"/>
                <a:cs typeface="DejaVu Sans" panose="020B0603030804020204" pitchFamily="34" charset="0"/>
              </a:rPr>
              <a:t>What is an advantage of using 			a ferrite core toroidal inductor? </a:t>
            </a:r>
            <a:endParaRPr lang="en-US" altLang="en-US" sz="2400" dirty="0"/>
          </a:p>
        </p:txBody>
      </p:sp>
      <p:sp>
        <p:nvSpPr>
          <p:cNvPr id="3360771" name="Rectangle 3"/>
          <p:cNvSpPr>
            <a:spLocks noGrp="1" noChangeArrowheads="1"/>
          </p:cNvSpPr>
          <p:nvPr>
            <p:ph type="body" idx="4294967295"/>
          </p:nvPr>
        </p:nvSpPr>
        <p:spPr>
          <a:xfrm>
            <a:off x="1663583" y="1268730"/>
            <a:ext cx="5816834" cy="2820590"/>
          </a:xfrm>
        </p:spPr>
        <p:txBody>
          <a:bodyPr>
            <a:normAutofit lnSpcReduction="10000"/>
          </a:bodyPr>
          <a:lstStyle/>
          <a:p>
            <a:pPr marL="285750" indent="-285750">
              <a:buFontTx/>
              <a:buAutoNum type="alphaUcPeriod"/>
            </a:pPr>
            <a:r>
              <a:rPr lang="en-US" altLang="en-US" dirty="0">
                <a:solidFill>
                  <a:srgbClr val="181A40"/>
                </a:solidFill>
                <a:latin typeface="Rockwell" panose="02060603020205020403" pitchFamily="18" charset="0"/>
                <a:cs typeface="DejaVu Sans" panose="020B0603030804020204" pitchFamily="34" charset="0"/>
              </a:rPr>
              <a:t>Large values of inductance may be obtained.</a:t>
            </a:r>
          </a:p>
          <a:p>
            <a:pPr marL="285750" indent="-285750">
              <a:buFontTx/>
              <a:buAutoNum type="alphaUcPeriod"/>
            </a:pPr>
            <a:endParaRPr lang="en-US" altLang="en-US" dirty="0">
              <a:solidFill>
                <a:srgbClr val="181A40"/>
              </a:solidFill>
              <a:latin typeface="Rockwell" panose="02060603020205020403" pitchFamily="18" charset="0"/>
            </a:endParaRPr>
          </a:p>
          <a:p>
            <a:pPr marL="285750" indent="-285750">
              <a:buFontTx/>
              <a:buAutoNum type="alphaUcPeriod"/>
            </a:pPr>
            <a:r>
              <a:rPr lang="en-US" altLang="en-US" dirty="0">
                <a:solidFill>
                  <a:srgbClr val="181A40"/>
                </a:solidFill>
                <a:latin typeface="Rockwell" panose="02060603020205020403" pitchFamily="18" charset="0"/>
              </a:rPr>
              <a:t>The magnetic properties of the core may be optimized for a specific range of frequencies.</a:t>
            </a:r>
          </a:p>
          <a:p>
            <a:pPr marL="285750" indent="-285750">
              <a:buFontTx/>
              <a:buAutoNum type="alphaUcPeriod"/>
            </a:pPr>
            <a:endParaRPr lang="en-US" altLang="en-US" dirty="0">
              <a:solidFill>
                <a:srgbClr val="181A40"/>
              </a:solidFill>
              <a:latin typeface="Rockwell" panose="02060603020205020403" pitchFamily="18" charset="0"/>
            </a:endParaRPr>
          </a:p>
          <a:p>
            <a:pPr marL="285750" indent="-285750">
              <a:buFontTx/>
              <a:buAutoNum type="alphaUcPeriod"/>
            </a:pPr>
            <a:r>
              <a:rPr lang="en-US" altLang="en-US" dirty="0">
                <a:solidFill>
                  <a:srgbClr val="181A40"/>
                </a:solidFill>
                <a:latin typeface="Rockwell" panose="02060603020205020403" pitchFamily="18" charset="0"/>
              </a:rPr>
              <a:t>Most of the magnetic field is contained in the core. </a:t>
            </a:r>
          </a:p>
          <a:p>
            <a:pPr marL="285750" indent="-285750">
              <a:buFontTx/>
              <a:buAutoNum type="alphaUcPeriod"/>
            </a:pPr>
            <a:endParaRPr lang="en-US" altLang="en-US" dirty="0">
              <a:solidFill>
                <a:srgbClr val="181A40"/>
              </a:solidFill>
              <a:latin typeface="Rockwell" panose="02060603020205020403" pitchFamily="18" charset="0"/>
            </a:endParaRPr>
          </a:p>
          <a:p>
            <a:pPr marL="285750" indent="-285750">
              <a:buFontTx/>
              <a:buAutoNum type="alphaUcPeriod"/>
            </a:pPr>
            <a:r>
              <a:rPr lang="en-US" altLang="en-US" dirty="0">
                <a:solidFill>
                  <a:srgbClr val="181A40"/>
                </a:solidFill>
                <a:latin typeface="Rockwell" panose="02060603020205020403" pitchFamily="18" charset="0"/>
              </a:rPr>
              <a:t>All of these choices are correct. </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F8514F60-F02D-47D8-972E-1E06531F80A8}" type="slidenum">
              <a:rPr lang="en-US" altLang="en-US" smtClean="0">
                <a:solidFill>
                  <a:srgbClr val="000066"/>
                </a:solidFill>
              </a:rPr>
              <a:pPr>
                <a:defRPr/>
              </a:pPr>
              <a:t>65</a:t>
            </a:fld>
            <a:endParaRPr lang="en-US" altLang="en-US">
              <a:solidFill>
                <a:srgbClr val="000066"/>
              </a:solidFill>
            </a:endParaRPr>
          </a:p>
        </p:txBody>
      </p:sp>
    </p:spTree>
    <p:extLst>
      <p:ext uri="{BB962C8B-B14F-4D97-AF65-F5344CB8AC3E}">
        <p14:creationId xmlns:p14="http://schemas.microsoft.com/office/powerpoint/2010/main" val="34744835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3360771">
                                            <p:txEl>
                                              <p:pRg st="0" end="0"/>
                                            </p:txEl>
                                          </p:spTgt>
                                        </p:tgtEl>
                                        <p:attrNameLst>
                                          <p:attrName>style.color</p:attrName>
                                        </p:attrNameLst>
                                      </p:cBhvr>
                                      <p:to>
                                        <a:schemeClr val="accent1"/>
                                      </p:to>
                                    </p:animClr>
                                  </p:childTnLst>
                                </p:cTn>
                              </p:par>
                              <p:par>
                                <p:cTn id="7" presetID="5" presetClass="emph" presetSubtype="3" nodeType="withEffect">
                                  <p:stCondLst>
                                    <p:cond delay="0"/>
                                  </p:stCondLst>
                                  <p:childTnLst>
                                    <p:set>
                                      <p:cBhvr override="childStyle">
                                        <p:cTn id="8" dur="indefinite"/>
                                        <p:tgtEl>
                                          <p:spTgt spid="3360771">
                                            <p:txEl>
                                              <p:pRg st="0" end="0"/>
                                            </p:txEl>
                                          </p:spTgt>
                                        </p:tgtEl>
                                        <p:attrNameLst>
                                          <p:attrName>style.fontStyle</p:attrName>
                                        </p:attrNameLst>
                                      </p:cBhvr>
                                      <p:to>
                                        <p:strVal val="italic"/>
                                      </p:to>
                                    </p:set>
                                    <p:set>
                                      <p:cBhvr override="childStyle">
                                        <p:cTn id="9" dur="indefinite"/>
                                        <p:tgtEl>
                                          <p:spTgt spid="3360771">
                                            <p:txEl>
                                              <p:pRg st="0" end="0"/>
                                            </p:txEl>
                                          </p:spTgt>
                                        </p:tgtEl>
                                        <p:attrNameLst>
                                          <p:attrName>style.fontWeight</p:attrName>
                                        </p:attrNameLst>
                                      </p:cBhvr>
                                      <p:to>
                                        <p:strVal val="bold"/>
                                      </p:to>
                                    </p:set>
                                    <p:set>
                                      <p:cBhvr override="childStyle">
                                        <p:cTn id="10" dur="indefinite"/>
                                        <p:tgtEl>
                                          <p:spTgt spid="3360771">
                                            <p:txEl>
                                              <p:pRg st="0" end="0"/>
                                            </p:txEl>
                                          </p:spTgt>
                                        </p:tgtEl>
                                        <p:attrNameLst>
                                          <p:attrName>style.textDecorationUnderline</p:attrName>
                                        </p:attrNameLst>
                                      </p:cBhvr>
                                      <p:to>
                                        <p:strVal val="fals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mph" presetSubtype="2" fill="hold" nodeType="clickEffect">
                                  <p:stCondLst>
                                    <p:cond delay="0"/>
                                  </p:stCondLst>
                                  <p:childTnLst>
                                    <p:animClr clrSpc="rgb" dir="cw">
                                      <p:cBhvr override="childStyle">
                                        <p:cTn id="14" dur="1000" fill="hold"/>
                                        <p:tgtEl>
                                          <p:spTgt spid="3360771">
                                            <p:txEl>
                                              <p:pRg st="2" end="2"/>
                                            </p:txEl>
                                          </p:spTgt>
                                        </p:tgtEl>
                                        <p:attrNameLst>
                                          <p:attrName>style.color</p:attrName>
                                        </p:attrNameLst>
                                      </p:cBhvr>
                                      <p:to>
                                        <a:schemeClr val="accent1"/>
                                      </p:to>
                                    </p:animClr>
                                  </p:childTnLst>
                                </p:cTn>
                              </p:par>
                              <p:par>
                                <p:cTn id="15" presetID="5" presetClass="emph" presetSubtype="3" nodeType="withEffect">
                                  <p:stCondLst>
                                    <p:cond delay="0"/>
                                  </p:stCondLst>
                                  <p:childTnLst>
                                    <p:set>
                                      <p:cBhvr override="childStyle">
                                        <p:cTn id="16" dur="indefinite"/>
                                        <p:tgtEl>
                                          <p:spTgt spid="3360771">
                                            <p:txEl>
                                              <p:pRg st="2" end="2"/>
                                            </p:txEl>
                                          </p:spTgt>
                                        </p:tgtEl>
                                        <p:attrNameLst>
                                          <p:attrName>style.fontStyle</p:attrName>
                                        </p:attrNameLst>
                                      </p:cBhvr>
                                      <p:to>
                                        <p:strVal val="italic"/>
                                      </p:to>
                                    </p:set>
                                    <p:set>
                                      <p:cBhvr override="childStyle">
                                        <p:cTn id="17" dur="indefinite"/>
                                        <p:tgtEl>
                                          <p:spTgt spid="3360771">
                                            <p:txEl>
                                              <p:pRg st="2" end="2"/>
                                            </p:txEl>
                                          </p:spTgt>
                                        </p:tgtEl>
                                        <p:attrNameLst>
                                          <p:attrName>style.fontWeight</p:attrName>
                                        </p:attrNameLst>
                                      </p:cBhvr>
                                      <p:to>
                                        <p:strVal val="bold"/>
                                      </p:to>
                                    </p:set>
                                    <p:set>
                                      <p:cBhvr override="childStyle">
                                        <p:cTn id="18" dur="indefinite"/>
                                        <p:tgtEl>
                                          <p:spTgt spid="3360771">
                                            <p:txEl>
                                              <p:pRg st="2" end="2"/>
                                            </p:txEl>
                                          </p:spTgt>
                                        </p:tgtEl>
                                        <p:attrNameLst>
                                          <p:attrName>style.textDecorationUnderline</p:attrName>
                                        </p:attrNameLst>
                                      </p:cBhvr>
                                      <p:to>
                                        <p:strVal val="false"/>
                                      </p:to>
                                    </p:set>
                                  </p:childTnLst>
                                </p:cTn>
                              </p:par>
                            </p:childTnLst>
                          </p:cTn>
                        </p:par>
                      </p:childTnLst>
                    </p:cTn>
                  </p:par>
                  <p:par>
                    <p:cTn id="19" fill="hold">
                      <p:stCondLst>
                        <p:cond delay="indefinite"/>
                      </p:stCondLst>
                      <p:childTnLst>
                        <p:par>
                          <p:cTn id="20" fill="hold">
                            <p:stCondLst>
                              <p:cond delay="0"/>
                            </p:stCondLst>
                            <p:childTnLst>
                              <p:par>
                                <p:cTn id="21" presetID="3" presetClass="emph" presetSubtype="2" fill="hold" nodeType="clickEffect">
                                  <p:stCondLst>
                                    <p:cond delay="0"/>
                                  </p:stCondLst>
                                  <p:childTnLst>
                                    <p:animClr clrSpc="rgb" dir="cw">
                                      <p:cBhvr override="childStyle">
                                        <p:cTn id="22" dur="1000" fill="hold"/>
                                        <p:tgtEl>
                                          <p:spTgt spid="3360771">
                                            <p:txEl>
                                              <p:pRg st="4" end="4"/>
                                            </p:txEl>
                                          </p:spTgt>
                                        </p:tgtEl>
                                        <p:attrNameLst>
                                          <p:attrName>style.color</p:attrName>
                                        </p:attrNameLst>
                                      </p:cBhvr>
                                      <p:to>
                                        <a:schemeClr val="accent1"/>
                                      </p:to>
                                    </p:animClr>
                                  </p:childTnLst>
                                </p:cTn>
                              </p:par>
                              <p:par>
                                <p:cTn id="23" presetID="5" presetClass="emph" presetSubtype="3" nodeType="withEffect">
                                  <p:stCondLst>
                                    <p:cond delay="0"/>
                                  </p:stCondLst>
                                  <p:childTnLst>
                                    <p:set>
                                      <p:cBhvr override="childStyle">
                                        <p:cTn id="24" dur="indefinite"/>
                                        <p:tgtEl>
                                          <p:spTgt spid="3360771">
                                            <p:txEl>
                                              <p:pRg st="4" end="4"/>
                                            </p:txEl>
                                          </p:spTgt>
                                        </p:tgtEl>
                                        <p:attrNameLst>
                                          <p:attrName>style.fontStyle</p:attrName>
                                        </p:attrNameLst>
                                      </p:cBhvr>
                                      <p:to>
                                        <p:strVal val="italic"/>
                                      </p:to>
                                    </p:set>
                                    <p:set>
                                      <p:cBhvr override="childStyle">
                                        <p:cTn id="25" dur="indefinite"/>
                                        <p:tgtEl>
                                          <p:spTgt spid="3360771">
                                            <p:txEl>
                                              <p:pRg st="4" end="4"/>
                                            </p:txEl>
                                          </p:spTgt>
                                        </p:tgtEl>
                                        <p:attrNameLst>
                                          <p:attrName>style.fontWeight</p:attrName>
                                        </p:attrNameLst>
                                      </p:cBhvr>
                                      <p:to>
                                        <p:strVal val="bold"/>
                                      </p:to>
                                    </p:set>
                                    <p:set>
                                      <p:cBhvr override="childStyle">
                                        <p:cTn id="26" dur="indefinite"/>
                                        <p:tgtEl>
                                          <p:spTgt spid="3360771">
                                            <p:txEl>
                                              <p:pRg st="4" end="4"/>
                                            </p:txEl>
                                          </p:spTgt>
                                        </p:tgtEl>
                                        <p:attrNameLst>
                                          <p:attrName>style.textDecorationUnderline</p:attrName>
                                        </p:attrNameLst>
                                      </p:cBhvr>
                                      <p:to>
                                        <p:strVal val="fals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mph" presetSubtype="2" fill="hold" nodeType="clickEffect">
                                  <p:stCondLst>
                                    <p:cond delay="0"/>
                                  </p:stCondLst>
                                  <p:childTnLst>
                                    <p:animClr clrSpc="rgb" dir="cw">
                                      <p:cBhvr override="childStyle">
                                        <p:cTn id="30" dur="1000" fill="hold"/>
                                        <p:tgtEl>
                                          <p:spTgt spid="3360771">
                                            <p:txEl>
                                              <p:pRg st="6" end="6"/>
                                            </p:txEl>
                                          </p:spTgt>
                                        </p:tgtEl>
                                        <p:attrNameLst>
                                          <p:attrName>style.color</p:attrName>
                                        </p:attrNameLst>
                                      </p:cBhvr>
                                      <p:to>
                                        <a:schemeClr val="accent1"/>
                                      </p:to>
                                    </p:animClr>
                                  </p:childTnLst>
                                </p:cTn>
                              </p:par>
                              <p:par>
                                <p:cTn id="31" presetID="5" presetClass="emph" presetSubtype="1" nodeType="withEffect">
                                  <p:stCondLst>
                                    <p:cond delay="0"/>
                                  </p:stCondLst>
                                  <p:childTnLst>
                                    <p:set>
                                      <p:cBhvr override="childStyle">
                                        <p:cTn id="32" dur="indefinite"/>
                                        <p:tgtEl>
                                          <p:spTgt spid="3360771">
                                            <p:txEl>
                                              <p:pRg st="6" end="6"/>
                                            </p:txEl>
                                          </p:spTgt>
                                        </p:tgtEl>
                                        <p:attrNameLst>
                                          <p:attrName>style.fontStyle</p:attrName>
                                        </p:attrNameLst>
                                      </p:cBhvr>
                                      <p:to>
                                        <p:strVal val="normal"/>
                                      </p:to>
                                    </p:set>
                                    <p:set>
                                      <p:cBhvr override="childStyle">
                                        <p:cTn id="33" dur="indefinite"/>
                                        <p:tgtEl>
                                          <p:spTgt spid="3360771">
                                            <p:txEl>
                                              <p:pRg st="6" end="6"/>
                                            </p:txEl>
                                          </p:spTgt>
                                        </p:tgtEl>
                                        <p:attrNameLst>
                                          <p:attrName>style.fontWeight</p:attrName>
                                        </p:attrNameLst>
                                      </p:cBhvr>
                                      <p:to>
                                        <p:strVal val="bold"/>
                                      </p:to>
                                    </p:set>
                                    <p:set>
                                      <p:cBhvr override="childStyle">
                                        <p:cTn id="34" dur="indefinite"/>
                                        <p:tgtEl>
                                          <p:spTgt spid="3360771">
                                            <p:txEl>
                                              <p:pRg st="6" end="6"/>
                                            </p:txEl>
                                          </p:spTgt>
                                        </p:tgtEl>
                                        <p:attrNameLst>
                                          <p:attrName>style.textDecorationUnderline</p:attrName>
                                        </p:attrNameLst>
                                      </p:cBhvr>
                                      <p:to>
                                        <p:strVal val="false"/>
                                      </p:to>
                                    </p:set>
                                  </p:childTnLst>
                                </p:cTn>
                              </p:par>
                              <p:par>
                                <p:cTn id="35" presetID="8" presetClass="emph" presetSubtype="0" fill="hold" nodeType="withEffect">
                                  <p:stCondLst>
                                    <p:cond delay="0"/>
                                  </p:stCondLst>
                                  <p:childTnLst>
                                    <p:animRot by="21600000">
                                      <p:cBhvr>
                                        <p:cTn id="36" dur="1000" fill="hold"/>
                                        <p:tgtEl>
                                          <p:spTgt spid="3360771">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title" idx="4294967295"/>
          </p:nvPr>
        </p:nvSpPr>
        <p:spPr>
          <a:xfrm>
            <a:off x="710565" y="332911"/>
            <a:ext cx="7722870" cy="1026769"/>
          </a:xfrm>
        </p:spPr>
        <p:txBody>
          <a:bodyPr anchor="t">
            <a:normAutofit fontScale="90000"/>
          </a:bodyPr>
          <a:lstStyle/>
          <a:p>
            <a:pPr eaLnBrk="1" hangingPunct="1"/>
            <a:r>
              <a:rPr lang="en-US" altLang="en-US" sz="3000" dirty="0">
                <a:latin typeface="Rockwell" panose="02060603020205020403" pitchFamily="18" charset="0"/>
              </a:rPr>
              <a:t>G6B01</a:t>
            </a:r>
            <a:r>
              <a:rPr lang="en-US" altLang="en-US" dirty="0">
                <a:latin typeface="Rockwell" panose="02060603020205020403" pitchFamily="18" charset="0"/>
              </a:rPr>
              <a:t>	What determines the performance of a ferrite core at different frequencies?</a:t>
            </a:r>
          </a:p>
        </p:txBody>
      </p:sp>
      <p:sp>
        <p:nvSpPr>
          <p:cNvPr id="1970182" name="Rectangle 6"/>
          <p:cNvSpPr>
            <a:spLocks noGrp="1" noChangeArrowheads="1"/>
          </p:cNvSpPr>
          <p:nvPr>
            <p:ph type="body" idx="4294967295"/>
          </p:nvPr>
        </p:nvSpPr>
        <p:spPr>
          <a:xfrm>
            <a:off x="1840230" y="1455716"/>
            <a:ext cx="5657121" cy="3093218"/>
          </a:xfrm>
        </p:spPr>
        <p:txBody>
          <a:bodyPr/>
          <a:lstStyle/>
          <a:p>
            <a:pPr marL="400050" indent="-400050">
              <a:buFontTx/>
              <a:buAutoNum type="alphaUcPeriod"/>
            </a:pPr>
            <a:r>
              <a:rPr lang="en-US" altLang="en-US" dirty="0">
                <a:latin typeface="Rockwell" panose="02060603020205020403" pitchFamily="18" charset="0"/>
              </a:rPr>
              <a:t>Its conductivity.</a:t>
            </a: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altLang="en-US" dirty="0">
                <a:latin typeface="Rockwell" panose="02060603020205020403" pitchFamily="18" charset="0"/>
              </a:rPr>
              <a:t>Its thickness.</a:t>
            </a: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altLang="en-US" dirty="0">
                <a:latin typeface="Rockwell" panose="02060603020205020403" pitchFamily="18" charset="0"/>
              </a:rPr>
              <a:t>The composition, or “mix,” of materials used.</a:t>
            </a: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altLang="en-US" dirty="0">
                <a:latin typeface="Rockwell" panose="02060603020205020403" pitchFamily="18" charset="0"/>
              </a:rPr>
              <a:t>The ratio of outer diameter to inner diameter.</a:t>
            </a:r>
          </a:p>
        </p:txBody>
      </p:sp>
      <p:sp>
        <p:nvSpPr>
          <p:cNvPr id="2" name="Slide Number Placeholder 1"/>
          <p:cNvSpPr>
            <a:spLocks noGrp="1"/>
          </p:cNvSpPr>
          <p:nvPr>
            <p:ph type="sldNum" sz="quarter" idx="12"/>
          </p:nvPr>
        </p:nvSpPr>
        <p:spPr/>
        <p:txBody>
          <a:bodyPr/>
          <a:lstStyle/>
          <a:p>
            <a:fld id="{182ECF6F-6585-41D2-9DEC-2BE51DCF1034}" type="slidenum">
              <a:rPr lang="en-US" altLang="en-US" smtClean="0">
                <a:solidFill>
                  <a:srgbClr val="000066"/>
                </a:solidFill>
              </a:rPr>
              <a:pPr/>
              <a:t>66</a:t>
            </a:fld>
            <a:endParaRPr lang="en-US" altLang="en-US">
              <a:solidFill>
                <a:srgbClr val="000066"/>
              </a:solidFill>
            </a:endParaRPr>
          </a:p>
        </p:txBody>
      </p:sp>
    </p:spTree>
    <p:extLst>
      <p:ext uri="{BB962C8B-B14F-4D97-AF65-F5344CB8AC3E}">
        <p14:creationId xmlns:p14="http://schemas.microsoft.com/office/powerpoint/2010/main" val="1175789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1000" fill="hold"/>
                                        <p:tgtEl>
                                          <p:spTgt spid="1970182">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1000"/>
                                        <p:tgtEl>
                                          <p:spTgt spid="1970182">
                                            <p:txEl>
                                              <p:pRg st="4" end="4"/>
                                            </p:txEl>
                                          </p:spTgt>
                                        </p:tgtEl>
                                        <p:attrNameLst>
                                          <p:attrName>style.fontStyle</p:attrName>
                                        </p:attrNameLst>
                                      </p:cBhvr>
                                      <p:to>
                                        <p:strVal val="normal"/>
                                      </p:to>
                                    </p:set>
                                    <p:set>
                                      <p:cBhvr override="childStyle">
                                        <p:cTn id="9" dur="1000"/>
                                        <p:tgtEl>
                                          <p:spTgt spid="1970182">
                                            <p:txEl>
                                              <p:pRg st="4" end="4"/>
                                            </p:txEl>
                                          </p:spTgt>
                                        </p:tgtEl>
                                        <p:attrNameLst>
                                          <p:attrName>style.fontWeight</p:attrName>
                                        </p:attrNameLst>
                                      </p:cBhvr>
                                      <p:to>
                                        <p:strVal val="bold"/>
                                      </p:to>
                                    </p:set>
                                    <p:set>
                                      <p:cBhvr override="childStyle">
                                        <p:cTn id="10" dur="1000"/>
                                        <p:tgtEl>
                                          <p:spTgt spid="1970182">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1970182">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AutoShape 1">
            <a:extLst>
              <a:ext uri="{FF2B5EF4-FFF2-40B4-BE49-F238E27FC236}">
                <a16:creationId xmlns:a16="http://schemas.microsoft.com/office/drawing/2014/main" id="{E03B1882-5BB2-4039-AC24-C872D13F5387}"/>
              </a:ext>
            </a:extLst>
          </p:cNvPr>
          <p:cNvSpPr>
            <a:spLocks noChangeArrowheads="1"/>
          </p:cNvSpPr>
          <p:nvPr/>
        </p:nvSpPr>
        <p:spPr bwMode="auto">
          <a:xfrm>
            <a:off x="171449" y="261221"/>
            <a:ext cx="8801100" cy="1247539"/>
          </a:xfrm>
          <a:custGeom>
            <a:avLst/>
            <a:gdLst>
              <a:gd name="T0" fmla="*/ 13572717 w 8642350"/>
              <a:gd name="T1" fmla="*/ 5308646 h 868363"/>
              <a:gd name="T2" fmla="*/ 6786358 w 8642350"/>
              <a:gd name="T3" fmla="*/ 10617288 h 868363"/>
              <a:gd name="T4" fmla="*/ 0 w 8642350"/>
              <a:gd name="T5" fmla="*/ 5308646 h 868363"/>
              <a:gd name="T6" fmla="*/ 6786358 w 8642350"/>
              <a:gd name="T7" fmla="*/ 0 h 868363"/>
              <a:gd name="T8" fmla="*/ 0 60000 65536"/>
              <a:gd name="T9" fmla="*/ 5898240 60000 65536"/>
              <a:gd name="T10" fmla="*/ 11796480 60000 65536"/>
              <a:gd name="T11" fmla="*/ 17694720 60000 65536"/>
              <a:gd name="T12" fmla="*/ 0 w 8642350"/>
              <a:gd name="T13" fmla="*/ 0 h 868363"/>
              <a:gd name="T14" fmla="*/ 8642350 w 8642350"/>
              <a:gd name="T15" fmla="*/ 868363 h 868363"/>
            </a:gdLst>
            <a:ahLst/>
            <a:cxnLst>
              <a:cxn ang="T8">
                <a:pos x="T0" y="T1"/>
              </a:cxn>
              <a:cxn ang="T9">
                <a:pos x="T2" y="T3"/>
              </a:cxn>
              <a:cxn ang="T10">
                <a:pos x="T4" y="T5"/>
              </a:cxn>
              <a:cxn ang="T11">
                <a:pos x="T6" y="T7"/>
              </a:cxn>
            </a:cxnLst>
            <a:rect l="T12" t="T13" r="T14" b="T15"/>
            <a:pathLst>
              <a:path w="8642350" h="8683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E33928"/>
                </a:solidFill>
                <a:latin typeface="Rockwell" panose="02060603020205020403" pitchFamily="18" charset="0"/>
                <a:cs typeface="DejaVu Sans" panose="020B0603030804020204" pitchFamily="34" charset="0"/>
              </a:rPr>
              <a:t>G5C01</a:t>
            </a:r>
            <a:r>
              <a:rPr lang="en-US" altLang="en-US" sz="2700" dirty="0">
                <a:solidFill>
                  <a:srgbClr val="E33928"/>
                </a:solidFill>
                <a:latin typeface="Rockwell" panose="02060603020205020403" pitchFamily="18" charset="0"/>
                <a:cs typeface="DejaVu Sans" panose="020B0603030804020204" pitchFamily="34" charset="0"/>
              </a:rPr>
              <a:t>	</a:t>
            </a:r>
            <a:r>
              <a:rPr lang="en-US" altLang="en-US" sz="2200" dirty="0">
                <a:solidFill>
                  <a:srgbClr val="E33928"/>
                </a:solidFill>
                <a:latin typeface="Rockwell" panose="02060603020205020403" pitchFamily="18" charset="0"/>
                <a:cs typeface="DejaVu Sans" panose="020B0603030804020204" pitchFamily="34" charset="0"/>
              </a:rPr>
              <a:t>What causes a voltage to appear across the secondary winding of a transformer when an AC voltage source is connected across its primary winding?	</a:t>
            </a:r>
            <a:r>
              <a:rPr lang="en-US" altLang="en-US" sz="2100" dirty="0">
                <a:solidFill>
                  <a:srgbClr val="E33928"/>
                </a:solidFill>
                <a:latin typeface="Rockwell" panose="02060603020205020403" pitchFamily="18" charset="0"/>
                <a:cs typeface="DejaVu Sans" panose="020B0603030804020204" pitchFamily="34" charset="0"/>
              </a:rPr>
              <a:t>						</a:t>
            </a:r>
            <a:r>
              <a:rPr lang="en-US" altLang="en-US" sz="2100" dirty="0">
                <a:solidFill>
                  <a:srgbClr val="FFFFFF"/>
                </a:solidFill>
                <a:latin typeface="Rockwell" panose="02060603020205020403" pitchFamily="18" charset="0"/>
                <a:cs typeface="DejaVu Sans" panose="020B0603030804020204" pitchFamily="34" charset="0"/>
              </a:rPr>
              <a:t>	voltage source is connected across its primary ?</a:t>
            </a:r>
            <a:endParaRPr lang="en-US" altLang="en-US" dirty="0">
              <a:solidFill>
                <a:srgbClr val="FFFFFF"/>
              </a:solidFill>
              <a:latin typeface="Rockwell" panose="02060603020205020403" pitchFamily="18" charset="0"/>
              <a:cs typeface="DejaVu Sans" panose="020B0603030804020204" pitchFamily="34" charset="0"/>
            </a:endParaRPr>
          </a:p>
        </p:txBody>
      </p:sp>
      <p:sp>
        <p:nvSpPr>
          <p:cNvPr id="76802" name="AutoShape 2">
            <a:extLst>
              <a:ext uri="{FF2B5EF4-FFF2-40B4-BE49-F238E27FC236}">
                <a16:creationId xmlns:a16="http://schemas.microsoft.com/office/drawing/2014/main" id="{FC02F377-533C-4A2E-986F-072987E78C5A}"/>
              </a:ext>
            </a:extLst>
          </p:cNvPr>
          <p:cNvSpPr>
            <a:spLocks noChangeArrowheads="1"/>
          </p:cNvSpPr>
          <p:nvPr/>
        </p:nvSpPr>
        <p:spPr bwMode="auto">
          <a:xfrm>
            <a:off x="2403276" y="1691030"/>
            <a:ext cx="4337447" cy="2953940"/>
          </a:xfrm>
          <a:custGeom>
            <a:avLst/>
            <a:gdLst>
              <a:gd name="T0" fmla="*/ 7143750 w 7143750"/>
              <a:gd name="T1" fmla="*/ 2227263 h 4454525"/>
              <a:gd name="T2" fmla="*/ 3571875 w 7143750"/>
              <a:gd name="T3" fmla="*/ 4454525 h 4454525"/>
              <a:gd name="T4" fmla="*/ 0 w 7143750"/>
              <a:gd name="T5" fmla="*/ 2227263 h 4454525"/>
              <a:gd name="T6" fmla="*/ 3571875 w 7143750"/>
              <a:gd name="T7" fmla="*/ 0 h 4454525"/>
              <a:gd name="T8" fmla="*/ 0 60000 65536"/>
              <a:gd name="T9" fmla="*/ 5898240 60000 65536"/>
              <a:gd name="T10" fmla="*/ 11796480 60000 65536"/>
              <a:gd name="T11" fmla="*/ 17694720 60000 65536"/>
              <a:gd name="T12" fmla="*/ 0 w 7143750"/>
              <a:gd name="T13" fmla="*/ 0 h 4454525"/>
              <a:gd name="T14" fmla="*/ 7143750 w 7143750"/>
              <a:gd name="T15" fmla="*/ 4454525 h 4454525"/>
            </a:gdLst>
            <a:ahLst/>
            <a:cxnLst>
              <a:cxn ang="T8">
                <a:pos x="T0" y="T1"/>
              </a:cxn>
              <a:cxn ang="T9">
                <a:pos x="T2" y="T3"/>
              </a:cxn>
              <a:cxn ang="T10">
                <a:pos x="T4" y="T5"/>
              </a:cxn>
              <a:cxn ang="T11">
                <a:pos x="T6" y="T7"/>
              </a:cxn>
            </a:cxnLst>
            <a:rect l="T12" t="T13" r="T14" b="T15"/>
            <a:pathLst>
              <a:path w="7143750" h="4454525">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9pPr>
          </a:lstStyle>
          <a:p>
            <a:pPr>
              <a:lnSpc>
                <a:spcPct val="200000"/>
              </a:lnSpc>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Capacitive coupling</a:t>
            </a:r>
          </a:p>
          <a:p>
            <a:pPr>
              <a:lnSpc>
                <a:spcPct val="200000"/>
              </a:lnSpc>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Displacement current coupling</a:t>
            </a:r>
          </a:p>
          <a:p>
            <a:pPr>
              <a:lnSpc>
                <a:spcPct val="200000"/>
              </a:lnSpc>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Mutual inductance</a:t>
            </a:r>
          </a:p>
          <a:p>
            <a:pPr>
              <a:lnSpc>
                <a:spcPct val="200000"/>
              </a:lnSpc>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Mutual capacitance</a:t>
            </a:r>
            <a:br>
              <a:rPr lang="en-US" altLang="en-US" sz="1350" dirty="0">
                <a:solidFill>
                  <a:srgbClr val="000000"/>
                </a:solidFill>
                <a:latin typeface="Arial" panose="020B0604020202020204" pitchFamily="34" charset="0"/>
                <a:cs typeface="DejaVu Sans" panose="020B0603030804020204" pitchFamily="34" charset="0"/>
              </a:rPr>
            </a:br>
            <a:r>
              <a:rPr lang="en-US" altLang="en-US" dirty="0">
                <a:solidFill>
                  <a:srgbClr val="000066"/>
                </a:solidFill>
                <a:latin typeface="Rockwell" panose="02060603020205020403" pitchFamily="18" charset="0"/>
                <a:cs typeface="DejaVu Sans" panose="020B0603030804020204" pitchFamily="34" charset="0"/>
              </a:rPr>
              <a:t> </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67</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76802">
                                            <p:txEl>
                                              <p:pRg st="2" end="2"/>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76802">
                                            <p:txEl>
                                              <p:pRg st="2" end="2"/>
                                            </p:txEl>
                                          </p:spTgt>
                                        </p:tgtEl>
                                        <p:attrNameLst>
                                          <p:attrName>style.fontStyle</p:attrName>
                                        </p:attrNameLst>
                                      </p:cBhvr>
                                      <p:to>
                                        <p:strVal val="normal"/>
                                      </p:to>
                                    </p:set>
                                    <p:set>
                                      <p:cBhvr additive="repl">
                                        <p:cTn id="9" dur="1000"/>
                                        <p:tgtEl>
                                          <p:spTgt spid="76802">
                                            <p:txEl>
                                              <p:pRg st="2" end="2"/>
                                            </p:txEl>
                                          </p:spTgt>
                                        </p:tgtEl>
                                        <p:attrNameLst>
                                          <p:attrName>style.fontWeight</p:attrName>
                                        </p:attrNameLst>
                                      </p:cBhvr>
                                      <p:to>
                                        <p:strVal val="bold"/>
                                      </p:to>
                                    </p:set>
                                    <p:set>
                                      <p:cBhvr additive="repl">
                                        <p:cTn id="10" dur="1000"/>
                                        <p:tgtEl>
                                          <p:spTgt spid="76802">
                                            <p:txEl>
                                              <p:pRg st="2" end="2"/>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76802">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title" idx="4294967295"/>
          </p:nvPr>
        </p:nvSpPr>
        <p:spPr>
          <a:xfrm>
            <a:off x="285750" y="224686"/>
            <a:ext cx="8572500" cy="1200150"/>
          </a:xfrm>
        </p:spPr>
        <p:txBody>
          <a:bodyPr anchor="t">
            <a:noAutofit/>
          </a:bodyPr>
          <a:lstStyle/>
          <a:p>
            <a:r>
              <a:rPr lang="en-US" altLang="en-US" sz="2200" dirty="0">
                <a:latin typeface="Rockwell" panose="02060603020205020403" pitchFamily="18" charset="0"/>
                <a:cs typeface="DejaVu Sans" panose="020B0603030804020204" pitchFamily="34" charset="0"/>
              </a:rPr>
              <a:t>G5C06 	</a:t>
            </a:r>
            <a:r>
              <a:rPr lang="en-US" sz="2200" dirty="0">
                <a:effectLst/>
                <a:latin typeface="Calibri" panose="020F0502020204030204" pitchFamily="34" charset="0"/>
                <a:ea typeface="Calibri" panose="020F0502020204030204" pitchFamily="34" charset="0"/>
                <a:cs typeface="Calibri" panose="020F0502020204030204" pitchFamily="34" charset="0"/>
              </a:rPr>
              <a:t>What is the voltage output of a transformer with a 500-turn 			primary and a 1500-turn secondary when 120 VAC is applied to 		the primary?</a:t>
            </a:r>
            <a:br>
              <a:rPr lang="en-US" sz="2200" dirty="0">
                <a:effectLst/>
                <a:latin typeface="Calibri" panose="020F0502020204030204" pitchFamily="34" charset="0"/>
                <a:ea typeface="Calibri" panose="020F0502020204030204" pitchFamily="34" charset="0"/>
                <a:cs typeface="Times New Roman" panose="02020603050405020304" pitchFamily="18" charset="0"/>
              </a:rPr>
            </a:br>
            <a:r>
              <a:rPr lang="en-US" altLang="en-US" sz="2200" dirty="0">
                <a:solidFill>
                  <a:srgbClr val="FFFFFF"/>
                </a:solidFill>
                <a:latin typeface="Rockwell" panose="02060603020205020403" pitchFamily="18" charset="0"/>
                <a:cs typeface="DejaVu Sans" panose="020B0603030804020204" pitchFamily="34" charset="0"/>
              </a:rPr>
              <a:t>s connected to 120 VAC?</a:t>
            </a:r>
            <a:endParaRPr lang="en-US" altLang="en-US" sz="2200" dirty="0">
              <a:latin typeface="Rockwell" panose="02060603020205020403" pitchFamily="18" charset="0"/>
            </a:endParaRPr>
          </a:p>
        </p:txBody>
      </p:sp>
      <p:sp>
        <p:nvSpPr>
          <p:cNvPr id="1970182" name="Rectangle 6"/>
          <p:cNvSpPr>
            <a:spLocks noGrp="1" noChangeArrowheads="1"/>
          </p:cNvSpPr>
          <p:nvPr>
            <p:ph type="body" idx="4294967295"/>
          </p:nvPr>
        </p:nvSpPr>
        <p:spPr>
          <a:xfrm>
            <a:off x="3571875" y="1684734"/>
            <a:ext cx="2000250" cy="2400300"/>
          </a:xfrm>
        </p:spPr>
        <p:txBody>
          <a:bodyPr>
            <a:normAutofit lnSpcReduction="10000"/>
          </a:bodyPr>
          <a:lstStyle/>
          <a:p>
            <a:pPr marL="400050" indent="-400050">
              <a:buFontTx/>
              <a:buAutoNum type="alphaUcPeriod"/>
            </a:pPr>
            <a:r>
              <a:rPr lang="en-US" altLang="en-US" dirty="0">
                <a:latin typeface="Rockwell" panose="02060603020205020403" pitchFamily="18" charset="0"/>
              </a:rPr>
              <a:t>360 volts.</a:t>
            </a: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altLang="en-US" dirty="0">
                <a:latin typeface="Rockwell" panose="02060603020205020403" pitchFamily="18" charset="0"/>
              </a:rPr>
              <a:t>120 volts.</a:t>
            </a: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altLang="en-US" dirty="0">
                <a:latin typeface="Rockwell" panose="02060603020205020403" pitchFamily="18" charset="0"/>
              </a:rPr>
              <a:t>40 volts. </a:t>
            </a: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altLang="en-US" dirty="0">
                <a:latin typeface="Rockwell" panose="02060603020205020403" pitchFamily="18" charset="0"/>
              </a:rPr>
              <a:t>25.5 volts.</a:t>
            </a:r>
          </a:p>
          <a:p>
            <a:pPr marL="0" indent="0">
              <a:buNone/>
            </a:pPr>
            <a:endParaRPr lang="en-US" altLang="en-US" sz="3000" dirty="0">
              <a:latin typeface="Rockwell" panose="02060603020205020403" pitchFamily="18" charset="0"/>
            </a:endParaRPr>
          </a:p>
        </p:txBody>
      </p:sp>
      <p:sp>
        <p:nvSpPr>
          <p:cNvPr id="2" name="Slide Number Placeholder 1"/>
          <p:cNvSpPr>
            <a:spLocks noGrp="1"/>
          </p:cNvSpPr>
          <p:nvPr>
            <p:ph type="sldNum" sz="quarter" idx="12"/>
          </p:nvPr>
        </p:nvSpPr>
        <p:spPr/>
        <p:txBody>
          <a:bodyPr/>
          <a:lstStyle/>
          <a:p>
            <a:fld id="{182ECF6F-6585-41D2-9DEC-2BE51DCF1034}" type="slidenum">
              <a:rPr lang="en-US" altLang="en-US" smtClean="0">
                <a:solidFill>
                  <a:srgbClr val="000066"/>
                </a:solidFill>
              </a:rPr>
              <a:pPr/>
              <a:t>68</a:t>
            </a:fld>
            <a:endParaRPr lang="en-US" altLang="en-US">
              <a:solidFill>
                <a:srgbClr val="000066"/>
              </a:solidFill>
            </a:endParaRPr>
          </a:p>
        </p:txBody>
      </p:sp>
    </p:spTree>
    <p:extLst>
      <p:ext uri="{BB962C8B-B14F-4D97-AF65-F5344CB8AC3E}">
        <p14:creationId xmlns:p14="http://schemas.microsoft.com/office/powerpoint/2010/main" val="26237915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970182">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1000"/>
                                        <p:tgtEl>
                                          <p:spTgt spid="1970182">
                                            <p:txEl>
                                              <p:pRg st="4" end="4"/>
                                            </p:txEl>
                                          </p:spTgt>
                                        </p:tgtEl>
                                        <p:attrNameLst>
                                          <p:attrName>style.fontStyle</p:attrName>
                                        </p:attrNameLst>
                                      </p:cBhvr>
                                      <p:to>
                                        <p:strVal val="normal"/>
                                      </p:to>
                                    </p:set>
                                    <p:set>
                                      <p:cBhvr override="childStyle">
                                        <p:cTn id="9" dur="1000"/>
                                        <p:tgtEl>
                                          <p:spTgt spid="1970182">
                                            <p:txEl>
                                              <p:pRg st="4" end="4"/>
                                            </p:txEl>
                                          </p:spTgt>
                                        </p:tgtEl>
                                        <p:attrNameLst>
                                          <p:attrName>style.fontWeight</p:attrName>
                                        </p:attrNameLst>
                                      </p:cBhvr>
                                      <p:to>
                                        <p:strVal val="bold"/>
                                      </p:to>
                                    </p:set>
                                    <p:set>
                                      <p:cBhvr override="childStyle">
                                        <p:cTn id="10" dur="1000"/>
                                        <p:tgtEl>
                                          <p:spTgt spid="1970182">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1970182">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AutoShape 1">
            <a:extLst>
              <a:ext uri="{FF2B5EF4-FFF2-40B4-BE49-F238E27FC236}">
                <a16:creationId xmlns:a16="http://schemas.microsoft.com/office/drawing/2014/main" id="{E702565E-A43B-4FC7-978D-7892984C230B}"/>
              </a:ext>
            </a:extLst>
          </p:cNvPr>
          <p:cNvSpPr>
            <a:spLocks noChangeArrowheads="1"/>
          </p:cNvSpPr>
          <p:nvPr/>
        </p:nvSpPr>
        <p:spPr bwMode="auto">
          <a:xfrm>
            <a:off x="85725" y="137160"/>
            <a:ext cx="8972550" cy="1165622"/>
          </a:xfrm>
          <a:custGeom>
            <a:avLst/>
            <a:gdLst>
              <a:gd name="T0" fmla="*/ 8988425 w 8988425"/>
              <a:gd name="T1" fmla="*/ 434182 h 868363"/>
              <a:gd name="T2" fmla="*/ 4494213 w 8988425"/>
              <a:gd name="T3" fmla="*/ 868363 h 868363"/>
              <a:gd name="T4" fmla="*/ 0 w 8988425"/>
              <a:gd name="T5" fmla="*/ 434182 h 868363"/>
              <a:gd name="T6" fmla="*/ 4494213 w 8988425"/>
              <a:gd name="T7" fmla="*/ 0 h 868363"/>
              <a:gd name="T8" fmla="*/ 0 60000 65536"/>
              <a:gd name="T9" fmla="*/ 5898240 60000 65536"/>
              <a:gd name="T10" fmla="*/ 11796480 60000 65536"/>
              <a:gd name="T11" fmla="*/ 17694720 60000 65536"/>
              <a:gd name="T12" fmla="*/ 0 w 8988425"/>
              <a:gd name="T13" fmla="*/ 0 h 868363"/>
              <a:gd name="T14" fmla="*/ 8988425 w 8988425"/>
              <a:gd name="T15" fmla="*/ 868363 h 868363"/>
            </a:gdLst>
            <a:ahLst/>
            <a:cxnLst>
              <a:cxn ang="T8">
                <a:pos x="T0" y="T1"/>
              </a:cxn>
              <a:cxn ang="T9">
                <a:pos x="T2" y="T3"/>
              </a:cxn>
              <a:cxn ang="T10">
                <a:pos x="T4" y="T5"/>
              </a:cxn>
              <a:cxn ang="T11">
                <a:pos x="T6" y="T7"/>
              </a:cxn>
            </a:cxnLst>
            <a:rect l="T12" t="T13" r="T14" b="T15"/>
            <a:pathLst>
              <a:path w="8988425" h="868363">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a:buClr>
                <a:srgbClr val="000000"/>
              </a:buClr>
              <a:buSzPct val="100000"/>
            </a:pPr>
            <a:r>
              <a:rPr lang="en-US" altLang="en-US" sz="3000" dirty="0">
                <a:solidFill>
                  <a:srgbClr val="E33928"/>
                </a:solidFill>
                <a:latin typeface="Rockwell" panose="02060603020205020403" pitchFamily="18" charset="0"/>
                <a:cs typeface="DejaVu Sans" panose="020B0603030804020204" pitchFamily="34" charset="0"/>
              </a:rPr>
              <a:t>G5C02 </a:t>
            </a:r>
            <a:r>
              <a:rPr lang="en-US" sz="22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What is the output voltage if an input signal is applied to the 					secondary winding of a 4:1 voltage step-down transformer 					instead of the primary winding?</a:t>
            </a:r>
            <a:endParaRPr lang="en-US" sz="2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eaLnBrk="1" hangingPunct="1">
              <a:buClr>
                <a:srgbClr val="000000"/>
              </a:buClr>
              <a:buSzPct val="100000"/>
              <a:buFont typeface="Times New Roman" panose="02020603050405020304" pitchFamily="18" charset="0"/>
              <a:buNone/>
            </a:pPr>
            <a:r>
              <a:rPr lang="en-US" altLang="en-US" sz="2700" dirty="0">
                <a:solidFill>
                  <a:srgbClr val="E33928"/>
                </a:solidFill>
                <a:latin typeface="Rockwell" panose="02060603020205020403" pitchFamily="18" charset="0"/>
                <a:cs typeface="DejaVu Sans" panose="020B0603030804020204" pitchFamily="34" charset="0"/>
              </a:rPr>
              <a:t> 	</a:t>
            </a:r>
            <a:endParaRPr lang="en-US" altLang="en-US" dirty="0">
              <a:solidFill>
                <a:srgbClr val="E33928"/>
              </a:solidFill>
              <a:latin typeface="Rockwell" panose="02060603020205020403" pitchFamily="18" charset="0"/>
              <a:cs typeface="DejaVu Sans" panose="020B0603030804020204" pitchFamily="34" charset="0"/>
            </a:endParaRPr>
          </a:p>
        </p:txBody>
      </p:sp>
      <p:sp>
        <p:nvSpPr>
          <p:cNvPr id="62466" name="AutoShape 2">
            <a:extLst>
              <a:ext uri="{FF2B5EF4-FFF2-40B4-BE49-F238E27FC236}">
                <a16:creationId xmlns:a16="http://schemas.microsoft.com/office/drawing/2014/main" id="{D24DB665-9519-4E6B-AC89-0CEA343C1253}"/>
              </a:ext>
            </a:extLst>
          </p:cNvPr>
          <p:cNvSpPr>
            <a:spLocks noChangeArrowheads="1"/>
          </p:cNvSpPr>
          <p:nvPr/>
        </p:nvSpPr>
        <p:spPr bwMode="auto">
          <a:xfrm>
            <a:off x="1971675" y="1447614"/>
            <a:ext cx="5200650" cy="2789634"/>
          </a:xfrm>
          <a:custGeom>
            <a:avLst/>
            <a:gdLst>
              <a:gd name="T0" fmla="*/ 7912100 w 7912100"/>
              <a:gd name="T1" fmla="*/ 1859756 h 3719512"/>
              <a:gd name="T2" fmla="*/ 3956050 w 7912100"/>
              <a:gd name="T3" fmla="*/ 3719512 h 3719512"/>
              <a:gd name="T4" fmla="*/ 0 w 7912100"/>
              <a:gd name="T5" fmla="*/ 1859756 h 3719512"/>
              <a:gd name="T6" fmla="*/ 3956050 w 7912100"/>
              <a:gd name="T7" fmla="*/ 0 h 3719512"/>
              <a:gd name="T8" fmla="*/ 0 60000 65536"/>
              <a:gd name="T9" fmla="*/ 5898240 60000 65536"/>
              <a:gd name="T10" fmla="*/ 11796480 60000 65536"/>
              <a:gd name="T11" fmla="*/ 17694720 60000 65536"/>
              <a:gd name="T12" fmla="*/ 0 w 7912100"/>
              <a:gd name="T13" fmla="*/ 0 h 3719512"/>
              <a:gd name="T14" fmla="*/ 7912100 w 7912100"/>
              <a:gd name="T15" fmla="*/ 3719512 h 3719512"/>
            </a:gdLst>
            <a:ahLst/>
            <a:cxnLst>
              <a:cxn ang="T8">
                <a:pos x="T0" y="T1"/>
              </a:cxn>
              <a:cxn ang="T9">
                <a:pos x="T2" y="T3"/>
              </a:cxn>
              <a:cxn ang="T10">
                <a:pos x="T4" y="T5"/>
              </a:cxn>
              <a:cxn ang="T11">
                <a:pos x="T6" y="T7"/>
              </a:cxn>
            </a:cxnLst>
            <a:rect l="T12" t="T13" r="T14" b="T15"/>
            <a:pathLst>
              <a:path w="7912100" h="3719512">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9pPr>
          </a:lstStyle>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The input voltage is multiplied by 4.</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a:solidFill>
                  <a:srgbClr val="000066"/>
                </a:solidFill>
                <a:latin typeface="Rockwell" panose="02060603020205020403" pitchFamily="18" charset="0"/>
                <a:cs typeface="DejaVu Sans" panose="020B0603030804020204" pitchFamily="34" charset="0"/>
              </a:rPr>
              <a:t>The input </a:t>
            </a:r>
            <a:r>
              <a:rPr lang="en-US" altLang="en-US" dirty="0">
                <a:solidFill>
                  <a:srgbClr val="000066"/>
                </a:solidFill>
                <a:latin typeface="Rockwell" panose="02060603020205020403" pitchFamily="18" charset="0"/>
                <a:cs typeface="DejaVu Sans" panose="020B0603030804020204" pitchFamily="34" charset="0"/>
              </a:rPr>
              <a:t>voltage is divided by 4.</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Additional resistance must be added in series with the primary to prevent overload.</a:t>
            </a:r>
          </a:p>
          <a:p>
            <a:pPr>
              <a:spcBef>
                <a:spcPts val="450"/>
              </a:spcBef>
              <a:buClr>
                <a:srgbClr val="FF1515"/>
              </a:buClr>
              <a:buSzPct val="100000"/>
              <a:buFont typeface="Times New Roman" panose="02020603050405020304" pitchFamily="18" charset="0"/>
              <a:buAutoNum type="alphaUcPeriod"/>
            </a:pPr>
            <a:endParaRPr lang="en-US" altLang="en-US" dirty="0">
              <a:solidFill>
                <a:srgbClr val="000066"/>
              </a:solidFill>
              <a:latin typeface="Rockwell" panose="02060603020205020403" pitchFamily="18" charset="0"/>
              <a:cs typeface="DejaVu Sans" panose="020B0603030804020204" pitchFamily="34" charset="0"/>
            </a:endParaRPr>
          </a:p>
          <a:p>
            <a:pPr>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 Additional resistance must be added in parallel with the secondary to prevent overload.</a:t>
            </a:r>
            <a:endParaRPr lang="en-US" altLang="en-US" b="1" dirty="0">
              <a:solidFill>
                <a:srgbClr val="000066"/>
              </a:solidFill>
              <a:latin typeface="Rockwell" panose="02060603020205020403" pitchFamily="18" charset="0"/>
              <a:cs typeface="DejaVu Sans" panose="020B0603030804020204" pitchFamily="34" charset="0"/>
            </a:endParaRP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solidFill>
                  <a:prstClr val="black">
                    <a:tint val="75000"/>
                  </a:prstClr>
                </a:solidFill>
              </a:rPr>
              <a:pPr>
                <a:defRPr/>
              </a:pPr>
              <a:t>69</a:t>
            </a:fld>
            <a:endParaRPr lang="en-US" dirty="0">
              <a:solidFill>
                <a:prstClr val="black">
                  <a:tint val="75000"/>
                </a:prstClr>
              </a:solidFill>
            </a:endParaRPr>
          </a:p>
        </p:txBody>
      </p:sp>
    </p:spTree>
    <p:extLst>
      <p:ext uri="{BB962C8B-B14F-4D97-AF65-F5344CB8AC3E}">
        <p14:creationId xmlns:p14="http://schemas.microsoft.com/office/powerpoint/2010/main" val="3554251291"/>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62466">
                                            <p:txEl>
                                              <p:pRg st="0" end="0"/>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62466">
                                            <p:txEl>
                                              <p:pRg st="0" end="0"/>
                                            </p:txEl>
                                          </p:spTgt>
                                        </p:tgtEl>
                                        <p:attrNameLst>
                                          <p:attrName>style.fontStyle</p:attrName>
                                        </p:attrNameLst>
                                      </p:cBhvr>
                                      <p:to>
                                        <p:strVal val="normal"/>
                                      </p:to>
                                    </p:set>
                                    <p:set>
                                      <p:cBhvr additive="repl">
                                        <p:cTn id="9" dur="1000"/>
                                        <p:tgtEl>
                                          <p:spTgt spid="62466">
                                            <p:txEl>
                                              <p:pRg st="0" end="0"/>
                                            </p:txEl>
                                          </p:spTgt>
                                        </p:tgtEl>
                                        <p:attrNameLst>
                                          <p:attrName>style.fontWeight</p:attrName>
                                        </p:attrNameLst>
                                      </p:cBhvr>
                                      <p:to>
                                        <p:strVal val="bold"/>
                                      </p:to>
                                    </p:set>
                                    <p:set>
                                      <p:cBhvr additive="repl">
                                        <p:cTn id="10" dur="1000"/>
                                        <p:tgtEl>
                                          <p:spTgt spid="62466">
                                            <p:txEl>
                                              <p:pRg st="0" end="0"/>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62466">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2"/>
          <p:cNvSpPr>
            <a:spLocks noGrp="1" noChangeArrowheads="1"/>
          </p:cNvSpPr>
          <p:nvPr>
            <p:ph type="title"/>
          </p:nvPr>
        </p:nvSpPr>
        <p:spPr/>
        <p:txBody>
          <a:bodyPr/>
          <a:lstStyle/>
          <a:p>
            <a:pPr algn="ctr"/>
            <a:r>
              <a:rPr lang="en-US" altLang="en-US"/>
              <a:t>Circuits</a:t>
            </a:r>
          </a:p>
        </p:txBody>
      </p:sp>
      <p:sp>
        <p:nvSpPr>
          <p:cNvPr id="38915" name="Rectangle 3"/>
          <p:cNvSpPr>
            <a:spLocks noGrp="1" noChangeArrowheads="1"/>
          </p:cNvSpPr>
          <p:nvPr>
            <p:ph type="body" idx="1"/>
          </p:nvPr>
        </p:nvSpPr>
        <p:spPr>
          <a:xfrm>
            <a:off x="1259681" y="1160861"/>
            <a:ext cx="6481763" cy="3721894"/>
          </a:xfrm>
        </p:spPr>
        <p:txBody>
          <a:bodyPr/>
          <a:lstStyle/>
          <a:p>
            <a:pPr algn="ctr" eaLnBrk="1" hangingPunct="1">
              <a:spcBef>
                <a:spcPct val="0"/>
              </a:spcBef>
              <a:buClr>
                <a:srgbClr val="FF0000"/>
              </a:buClr>
              <a:buFont typeface="Wingdings" panose="05000000000000000000" pitchFamily="2" charset="2"/>
              <a:buChar char="Ø"/>
            </a:pPr>
            <a:r>
              <a:rPr lang="en-US" altLang="en-US" b="1"/>
              <a:t>Symbol 5 </a:t>
            </a:r>
            <a:r>
              <a:rPr lang="en-US" altLang="en-US"/>
              <a:t>in figure G7-1 represents a Zener diode. </a:t>
            </a:r>
            <a:r>
              <a:rPr lang="en-US" altLang="en-US" sz="750"/>
              <a:t>(G7A10)</a:t>
            </a:r>
          </a:p>
          <a:p>
            <a:pPr algn="ctr" eaLnBrk="1" hangingPunct="1">
              <a:spcBef>
                <a:spcPct val="0"/>
              </a:spcBef>
              <a:buClr>
                <a:srgbClr val="FF0000"/>
              </a:buClr>
              <a:buFont typeface="Wingdings" panose="05000000000000000000" pitchFamily="2" charset="2"/>
              <a:buNone/>
            </a:pPr>
            <a:endParaRPr lang="en-US" altLang="en-US" sz="750"/>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p:txBody>
      </p:sp>
      <p:pic>
        <p:nvPicPr>
          <p:cNvPr id="38916" name="Picture 4" descr="Revised G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0835" y="1581312"/>
            <a:ext cx="4638676" cy="3337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7" name="Line 5"/>
          <p:cNvSpPr>
            <a:spLocks noChangeShapeType="1"/>
          </p:cNvSpPr>
          <p:nvPr/>
        </p:nvSpPr>
        <p:spPr bwMode="auto">
          <a:xfrm>
            <a:off x="5522120" y="1419225"/>
            <a:ext cx="1037035" cy="0"/>
          </a:xfrm>
          <a:prstGeom prst="line">
            <a:avLst/>
          </a:prstGeom>
          <a:noFill/>
          <a:ln w="38100"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38918" name="Line 6"/>
          <p:cNvSpPr>
            <a:spLocks noChangeShapeType="1"/>
          </p:cNvSpPr>
          <p:nvPr/>
        </p:nvSpPr>
        <p:spPr bwMode="auto">
          <a:xfrm flipH="1">
            <a:off x="5781676" y="1419226"/>
            <a:ext cx="230981" cy="950119"/>
          </a:xfrm>
          <a:prstGeom prst="line">
            <a:avLst/>
          </a:prstGeom>
          <a:noFill/>
          <a:ln w="38100"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38920" name="Text Box 8"/>
          <p:cNvSpPr txBox="1">
            <a:spLocks noChangeArrowheads="1"/>
          </p:cNvSpPr>
          <p:nvPr/>
        </p:nvSpPr>
        <p:spPr bwMode="auto">
          <a:xfrm>
            <a:off x="1259683" y="3061097"/>
            <a:ext cx="15835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050">
                <a:solidFill>
                  <a:srgbClr val="FF0000"/>
                </a:solidFill>
              </a:rPr>
              <a:t>Schematic symbol for:</a:t>
            </a:r>
            <a:r>
              <a:rPr lang="en-US" altLang="en-US" sz="1200">
                <a:solidFill>
                  <a:srgbClr val="FF0000"/>
                </a:solidFill>
              </a:rPr>
              <a:t> </a:t>
            </a:r>
          </a:p>
          <a:p>
            <a:pPr algn="ctr" defTabSz="685800">
              <a:spcBef>
                <a:spcPct val="50000"/>
              </a:spcBef>
              <a:buClrTx/>
              <a:buNone/>
            </a:pPr>
            <a:r>
              <a:rPr lang="en-US" altLang="en-US" sz="1200">
                <a:solidFill>
                  <a:srgbClr val="FF0000"/>
                </a:solidFill>
              </a:rPr>
              <a:t>Zener Diode.</a:t>
            </a:r>
          </a:p>
        </p:txBody>
      </p:sp>
      <p:pic>
        <p:nvPicPr>
          <p:cNvPr id="38921" name="Picture 9" descr="pg 135-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3539" y="2139554"/>
            <a:ext cx="921544" cy="894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7</a:t>
            </a:fld>
            <a:endParaRPr lang="en-US" altLang="en-US">
              <a:solidFill>
                <a:srgbClr val="000066"/>
              </a:solidFill>
            </a:endParaRPr>
          </a:p>
        </p:txBody>
      </p:sp>
    </p:spTree>
    <p:extLst>
      <p:ext uri="{BB962C8B-B14F-4D97-AF65-F5344CB8AC3E}">
        <p14:creationId xmlns:p14="http://schemas.microsoft.com/office/powerpoint/2010/main" val="19316825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wipe(up)">
                                      <p:cBhvr>
                                        <p:cTn id="7" dur="1000"/>
                                        <p:tgtEl>
                                          <p:spTgt spid="38915">
                                            <p:txEl>
                                              <p:pRg st="0" end="0"/>
                                            </p:txEl>
                                          </p:spTgt>
                                        </p:tgtEl>
                                      </p:cBhvr>
                                    </p:animEffect>
                                  </p:childTnLst>
                                </p:cTn>
                              </p:par>
                              <p:par>
                                <p:cTn id="8" presetID="23" presetClass="entr" presetSubtype="16" fill="hold" nodeType="withEffect">
                                  <p:stCondLst>
                                    <p:cond delay="0"/>
                                  </p:stCondLst>
                                  <p:childTnLst>
                                    <p:set>
                                      <p:cBhvr>
                                        <p:cTn id="9" dur="1" fill="hold">
                                          <p:stCondLst>
                                            <p:cond delay="0"/>
                                          </p:stCondLst>
                                        </p:cTn>
                                        <p:tgtEl>
                                          <p:spTgt spid="38916"/>
                                        </p:tgtEl>
                                        <p:attrNameLst>
                                          <p:attrName>style.visibility</p:attrName>
                                        </p:attrNameLst>
                                      </p:cBhvr>
                                      <p:to>
                                        <p:strVal val="visible"/>
                                      </p:to>
                                    </p:set>
                                    <p:anim calcmode="lin" valueType="num">
                                      <p:cBhvr>
                                        <p:cTn id="10" dur="1000" fill="hold"/>
                                        <p:tgtEl>
                                          <p:spTgt spid="38916"/>
                                        </p:tgtEl>
                                        <p:attrNameLst>
                                          <p:attrName>ppt_w</p:attrName>
                                        </p:attrNameLst>
                                      </p:cBhvr>
                                      <p:tavLst>
                                        <p:tav tm="0">
                                          <p:val>
                                            <p:fltVal val="0"/>
                                          </p:val>
                                        </p:tav>
                                        <p:tav tm="100000">
                                          <p:val>
                                            <p:strVal val="#ppt_w"/>
                                          </p:val>
                                        </p:tav>
                                      </p:tavLst>
                                    </p:anim>
                                    <p:anim calcmode="lin" valueType="num">
                                      <p:cBhvr>
                                        <p:cTn id="11" dur="1000" fill="hold"/>
                                        <p:tgtEl>
                                          <p:spTgt spid="38916"/>
                                        </p:tgtEl>
                                        <p:attrNameLst>
                                          <p:attrName>ppt_h</p:attrName>
                                        </p:attrNameLst>
                                      </p:cBhvr>
                                      <p:tavLst>
                                        <p:tav tm="0">
                                          <p:val>
                                            <p:fltVal val="0"/>
                                          </p:val>
                                        </p:tav>
                                        <p:tav tm="100000">
                                          <p:val>
                                            <p:strVal val="#ppt_h"/>
                                          </p:val>
                                        </p:tav>
                                      </p:tavLst>
                                    </p:anim>
                                  </p:childTnLst>
                                </p:cTn>
                              </p:par>
                            </p:childTnLst>
                          </p:cTn>
                        </p:par>
                        <p:par>
                          <p:cTn id="12" fill="hold" nodeType="afterGroup">
                            <p:stCondLst>
                              <p:cond delay="1000"/>
                            </p:stCondLst>
                            <p:childTnLst>
                              <p:par>
                                <p:cTn id="13" presetID="22" presetClass="entr" presetSubtype="8" fill="hold" grpId="0" nodeType="afterEffect">
                                  <p:stCondLst>
                                    <p:cond delay="500"/>
                                  </p:stCondLst>
                                  <p:childTnLst>
                                    <p:set>
                                      <p:cBhvr>
                                        <p:cTn id="14" dur="1" fill="hold">
                                          <p:stCondLst>
                                            <p:cond delay="0"/>
                                          </p:stCondLst>
                                        </p:cTn>
                                        <p:tgtEl>
                                          <p:spTgt spid="38917"/>
                                        </p:tgtEl>
                                        <p:attrNameLst>
                                          <p:attrName>style.visibility</p:attrName>
                                        </p:attrNameLst>
                                      </p:cBhvr>
                                      <p:to>
                                        <p:strVal val="visible"/>
                                      </p:to>
                                    </p:set>
                                    <p:animEffect transition="in" filter="wipe(left)">
                                      <p:cBhvr>
                                        <p:cTn id="15" dur="1000"/>
                                        <p:tgtEl>
                                          <p:spTgt spid="38917"/>
                                        </p:tgtEl>
                                      </p:cBhvr>
                                    </p:animEffect>
                                  </p:childTnLst>
                                </p:cTn>
                              </p:par>
                            </p:childTnLst>
                          </p:cTn>
                        </p:par>
                        <p:par>
                          <p:cTn id="16" fill="hold" nodeType="afterGroup">
                            <p:stCondLst>
                              <p:cond delay="2500"/>
                            </p:stCondLst>
                            <p:childTnLst>
                              <p:par>
                                <p:cTn id="17" presetID="22" presetClass="entr" presetSubtype="1" fill="hold" grpId="0" nodeType="afterEffect">
                                  <p:stCondLst>
                                    <p:cond delay="500"/>
                                  </p:stCondLst>
                                  <p:childTnLst>
                                    <p:set>
                                      <p:cBhvr>
                                        <p:cTn id="18" dur="1" fill="hold">
                                          <p:stCondLst>
                                            <p:cond delay="0"/>
                                          </p:stCondLst>
                                        </p:cTn>
                                        <p:tgtEl>
                                          <p:spTgt spid="38918"/>
                                        </p:tgtEl>
                                        <p:attrNameLst>
                                          <p:attrName>style.visibility</p:attrName>
                                        </p:attrNameLst>
                                      </p:cBhvr>
                                      <p:to>
                                        <p:strVal val="visible"/>
                                      </p:to>
                                    </p:set>
                                    <p:animEffect transition="in" filter="wipe(up)">
                                      <p:cBhvr>
                                        <p:cTn id="19" dur="1000"/>
                                        <p:tgtEl>
                                          <p:spTgt spid="3891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3" presetClass="entr" presetSubtype="16" fill="hold" nodeType="clickEffect">
                                  <p:stCondLst>
                                    <p:cond delay="0"/>
                                  </p:stCondLst>
                                  <p:childTnLst>
                                    <p:set>
                                      <p:cBhvr>
                                        <p:cTn id="23" dur="1" fill="hold">
                                          <p:stCondLst>
                                            <p:cond delay="0"/>
                                          </p:stCondLst>
                                        </p:cTn>
                                        <p:tgtEl>
                                          <p:spTgt spid="38921"/>
                                        </p:tgtEl>
                                        <p:attrNameLst>
                                          <p:attrName>style.visibility</p:attrName>
                                        </p:attrNameLst>
                                      </p:cBhvr>
                                      <p:to>
                                        <p:strVal val="visible"/>
                                      </p:to>
                                    </p:set>
                                    <p:anim calcmode="lin" valueType="num">
                                      <p:cBhvr>
                                        <p:cTn id="24" dur="1000" fill="hold"/>
                                        <p:tgtEl>
                                          <p:spTgt spid="38921"/>
                                        </p:tgtEl>
                                        <p:attrNameLst>
                                          <p:attrName>ppt_w</p:attrName>
                                        </p:attrNameLst>
                                      </p:cBhvr>
                                      <p:tavLst>
                                        <p:tav tm="0">
                                          <p:val>
                                            <p:fltVal val="0"/>
                                          </p:val>
                                        </p:tav>
                                        <p:tav tm="100000">
                                          <p:val>
                                            <p:strVal val="#ppt_w"/>
                                          </p:val>
                                        </p:tav>
                                      </p:tavLst>
                                    </p:anim>
                                    <p:anim calcmode="lin" valueType="num">
                                      <p:cBhvr>
                                        <p:cTn id="25" dur="1000" fill="hold"/>
                                        <p:tgtEl>
                                          <p:spTgt spid="38921"/>
                                        </p:tgtEl>
                                        <p:attrNameLst>
                                          <p:attrName>ppt_h</p:attrName>
                                        </p:attrNameLst>
                                      </p:cBhvr>
                                      <p:tavLst>
                                        <p:tav tm="0">
                                          <p:val>
                                            <p:fltVal val="0"/>
                                          </p:val>
                                        </p:tav>
                                        <p:tav tm="100000">
                                          <p:val>
                                            <p:strVal val="#ppt_h"/>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38920"/>
                                        </p:tgtEl>
                                        <p:attrNameLst>
                                          <p:attrName>style.visibility</p:attrName>
                                        </p:attrNameLst>
                                      </p:cBhvr>
                                      <p:to>
                                        <p:strVal val="visible"/>
                                      </p:to>
                                    </p:set>
                                    <p:animEffect transition="in" filter="wipe(down)">
                                      <p:cBhvr>
                                        <p:cTn id="28" dur="1000"/>
                                        <p:tgtEl>
                                          <p:spTgt spid="389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animBg="1"/>
      <p:bldP spid="38918" grpId="0" animBg="1"/>
      <p:bldP spid="38920"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AutoShape 1">
            <a:extLst>
              <a:ext uri="{FF2B5EF4-FFF2-40B4-BE49-F238E27FC236}">
                <a16:creationId xmlns:a16="http://schemas.microsoft.com/office/drawing/2014/main" id="{5B3F9B7E-21A0-4C37-83F5-2DC4DBD5CB81}"/>
              </a:ext>
            </a:extLst>
          </p:cNvPr>
          <p:cNvSpPr>
            <a:spLocks noChangeArrowheads="1"/>
          </p:cNvSpPr>
          <p:nvPr/>
        </p:nvSpPr>
        <p:spPr bwMode="auto">
          <a:xfrm>
            <a:off x="553641" y="405662"/>
            <a:ext cx="8401050" cy="1352654"/>
          </a:xfrm>
          <a:custGeom>
            <a:avLst/>
            <a:gdLst>
              <a:gd name="T0" fmla="*/ 9144000 w 9144000"/>
              <a:gd name="T1" fmla="*/ 565150 h 1130300"/>
              <a:gd name="T2" fmla="*/ 4572000 w 9144000"/>
              <a:gd name="T3" fmla="*/ 1130300 h 1130300"/>
              <a:gd name="T4" fmla="*/ 0 w 9144000"/>
              <a:gd name="T5" fmla="*/ 565150 h 1130300"/>
              <a:gd name="T6" fmla="*/ 4572000 w 9144000"/>
              <a:gd name="T7" fmla="*/ 0 h 1130300"/>
              <a:gd name="T8" fmla="*/ 0 60000 65536"/>
              <a:gd name="T9" fmla="*/ 5898240 60000 65536"/>
              <a:gd name="T10" fmla="*/ 11796480 60000 65536"/>
              <a:gd name="T11" fmla="*/ 17694720 60000 65536"/>
              <a:gd name="T12" fmla="*/ 0 w 9144000"/>
              <a:gd name="T13" fmla="*/ 0 h 1130300"/>
              <a:gd name="T14" fmla="*/ 9144000 w 9144000"/>
              <a:gd name="T15" fmla="*/ 1130300 h 1130300"/>
            </a:gdLst>
            <a:ahLst/>
            <a:cxnLst>
              <a:cxn ang="T8">
                <a:pos x="T0" y="T1"/>
              </a:cxn>
              <a:cxn ang="T9">
                <a:pos x="T2" y="T3"/>
              </a:cxn>
              <a:cxn ang="T10">
                <a:pos x="T4" y="T5"/>
              </a:cxn>
              <a:cxn ang="T11">
                <a:pos x="T6" y="T7"/>
              </a:cxn>
            </a:cxnLst>
            <a:rect l="T12" t="T13" r="T14" b="T15"/>
            <a:pathLst>
              <a:path w="9144000" h="1130300">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3000" dirty="0">
                <a:solidFill>
                  <a:srgbClr val="E33928"/>
                </a:solidFill>
                <a:latin typeface="Rockwell" panose="02060603020205020403" pitchFamily="18" charset="0"/>
                <a:cs typeface="DejaVu Sans" panose="020B0603030804020204" pitchFamily="34" charset="0"/>
              </a:rPr>
              <a:t>G5C07</a:t>
            </a:r>
            <a:r>
              <a:rPr lang="en-US" altLang="en-US" sz="2700" dirty="0">
                <a:solidFill>
                  <a:srgbClr val="E33928"/>
                </a:solidFill>
                <a:latin typeface="Rockwell" panose="02060603020205020403" pitchFamily="18" charset="0"/>
                <a:cs typeface="DejaVu Sans" panose="020B0603030804020204" pitchFamily="34" charset="0"/>
              </a:rPr>
              <a:t> </a:t>
            </a:r>
            <a:r>
              <a:rPr lang="en-US" altLang="en-US" sz="2200" dirty="0">
                <a:solidFill>
                  <a:srgbClr val="E33928"/>
                </a:solidFill>
                <a:latin typeface="Rockwell" panose="02060603020205020403" pitchFamily="18" charset="0"/>
                <a:cs typeface="DejaVu Sans" panose="020B0603030804020204" pitchFamily="34" charset="0"/>
              </a:rPr>
              <a:t>	What transformer turns ratio matches an antenna’s 			600-ohm feed point impedance to a 50-ohm coaxial 			cable?	</a:t>
            </a:r>
            <a:r>
              <a:rPr lang="en-US" altLang="en-US" sz="2100" dirty="0">
                <a:solidFill>
                  <a:srgbClr val="FFFFFF"/>
                </a:solidFill>
                <a:latin typeface="Rockwell" panose="02060603020205020403" pitchFamily="18" charset="0"/>
                <a:cs typeface="DejaVu Sans" panose="020B0603030804020204" pitchFamily="34" charset="0"/>
              </a:rPr>
              <a:t>					impedance to a speaker having a 4-ohm impedance? </a:t>
            </a:r>
          </a:p>
        </p:txBody>
      </p:sp>
      <p:sp>
        <p:nvSpPr>
          <p:cNvPr id="80898" name="AutoShape 2">
            <a:extLst>
              <a:ext uri="{FF2B5EF4-FFF2-40B4-BE49-F238E27FC236}">
                <a16:creationId xmlns:a16="http://schemas.microsoft.com/office/drawing/2014/main" id="{E9022E03-5268-4902-A573-7588402C231D}"/>
              </a:ext>
            </a:extLst>
          </p:cNvPr>
          <p:cNvSpPr>
            <a:spLocks noChangeArrowheads="1"/>
          </p:cNvSpPr>
          <p:nvPr/>
        </p:nvSpPr>
        <p:spPr bwMode="auto">
          <a:xfrm>
            <a:off x="3532584" y="1758316"/>
            <a:ext cx="2078831" cy="2621756"/>
          </a:xfrm>
          <a:custGeom>
            <a:avLst/>
            <a:gdLst>
              <a:gd name="T0" fmla="*/ 6529388 w 6529388"/>
              <a:gd name="T1" fmla="*/ 1747838 h 3495675"/>
              <a:gd name="T2" fmla="*/ 3264694 w 6529388"/>
              <a:gd name="T3" fmla="*/ 3495675 h 3495675"/>
              <a:gd name="T4" fmla="*/ 0 w 6529388"/>
              <a:gd name="T5" fmla="*/ 1747838 h 3495675"/>
              <a:gd name="T6" fmla="*/ 3264694 w 6529388"/>
              <a:gd name="T7" fmla="*/ 0 h 3495675"/>
              <a:gd name="T8" fmla="*/ 0 60000 65536"/>
              <a:gd name="T9" fmla="*/ 5898240 60000 65536"/>
              <a:gd name="T10" fmla="*/ 11796480 60000 65536"/>
              <a:gd name="T11" fmla="*/ 17694720 60000 65536"/>
              <a:gd name="T12" fmla="*/ 0 w 6529388"/>
              <a:gd name="T13" fmla="*/ 0 h 3495675"/>
              <a:gd name="T14" fmla="*/ 6529388 w 6529388"/>
              <a:gd name="T15" fmla="*/ 3495675 h 3495675"/>
            </a:gdLst>
            <a:ahLst/>
            <a:cxnLst>
              <a:cxn ang="T8">
                <a:pos x="T0" y="T1"/>
              </a:cxn>
              <a:cxn ang="T9">
                <a:pos x="T2" y="T3"/>
              </a:cxn>
              <a:cxn ang="T10">
                <a:pos x="T4" y="T5"/>
              </a:cxn>
              <a:cxn ang="T11">
                <a:pos x="T6" y="T7"/>
              </a:cxn>
            </a:cxnLst>
            <a:rect l="T12" t="T13" r="T14" b="T15"/>
            <a:pathLst>
              <a:path w="6529388" h="3495675">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76238" indent="-3762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Calibri" panose="020F0502020204030204" pitchFamily="34" charset="0"/>
              </a:defRPr>
            </a:lvl9pPr>
          </a:lstStyle>
          <a:p>
            <a:pPr>
              <a:lnSpc>
                <a:spcPct val="200000"/>
              </a:lnSpc>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3.5 to 1.</a:t>
            </a:r>
          </a:p>
          <a:p>
            <a:pPr>
              <a:lnSpc>
                <a:spcPct val="200000"/>
              </a:lnSpc>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12 to 1.</a:t>
            </a:r>
          </a:p>
          <a:p>
            <a:pPr>
              <a:lnSpc>
                <a:spcPct val="200000"/>
              </a:lnSpc>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24 to 1.</a:t>
            </a:r>
          </a:p>
          <a:p>
            <a:pPr>
              <a:lnSpc>
                <a:spcPct val="200000"/>
              </a:lnSpc>
              <a:spcBef>
                <a:spcPts val="450"/>
              </a:spcBef>
              <a:buClr>
                <a:srgbClr val="FF1515"/>
              </a:buClr>
              <a:buSzPct val="100000"/>
              <a:buFont typeface="Times New Roman" panose="02020603050405020304" pitchFamily="18" charset="0"/>
              <a:buAutoNum type="alphaUcPeriod"/>
            </a:pPr>
            <a:r>
              <a:rPr lang="en-US" altLang="en-US" dirty="0">
                <a:solidFill>
                  <a:srgbClr val="000066"/>
                </a:solidFill>
                <a:latin typeface="Rockwell" panose="02060603020205020403" pitchFamily="18" charset="0"/>
                <a:cs typeface="DejaVu Sans" panose="020B0603030804020204" pitchFamily="34" charset="0"/>
              </a:rPr>
              <a:t>144 to 1. </a:t>
            </a:r>
            <a:br>
              <a:rPr lang="en-US" altLang="en-US" sz="1350" dirty="0">
                <a:solidFill>
                  <a:srgbClr val="000000"/>
                </a:solidFill>
                <a:latin typeface="Arial" panose="020B0604020202020204" pitchFamily="34" charset="0"/>
                <a:cs typeface="DejaVu Sans" panose="020B0603030804020204" pitchFamily="34" charset="0"/>
              </a:rPr>
            </a:br>
            <a:r>
              <a:rPr lang="en-US" altLang="en-US" dirty="0">
                <a:solidFill>
                  <a:srgbClr val="000066"/>
                </a:solidFill>
                <a:latin typeface="Rockwell" panose="02060603020205020403" pitchFamily="18" charset="0"/>
                <a:cs typeface="DejaVu Sans" panose="020B0603030804020204" pitchFamily="34" charset="0"/>
              </a:rPr>
              <a:t> </a:t>
            </a: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70</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80898">
                                            <p:txEl>
                                              <p:pRg st="0" end="0"/>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1000"/>
                                        <p:tgtEl>
                                          <p:spTgt spid="80898">
                                            <p:txEl>
                                              <p:pRg st="0" end="0"/>
                                            </p:txEl>
                                          </p:spTgt>
                                        </p:tgtEl>
                                        <p:attrNameLst>
                                          <p:attrName>style.fontStyle</p:attrName>
                                        </p:attrNameLst>
                                      </p:cBhvr>
                                      <p:to>
                                        <p:strVal val="normal"/>
                                      </p:to>
                                    </p:set>
                                    <p:set>
                                      <p:cBhvr additive="repl">
                                        <p:cTn id="9" dur="1000"/>
                                        <p:tgtEl>
                                          <p:spTgt spid="80898">
                                            <p:txEl>
                                              <p:pRg st="0" end="0"/>
                                            </p:txEl>
                                          </p:spTgt>
                                        </p:tgtEl>
                                        <p:attrNameLst>
                                          <p:attrName>style.fontWeight</p:attrName>
                                        </p:attrNameLst>
                                      </p:cBhvr>
                                      <p:to>
                                        <p:strVal val="bold"/>
                                      </p:to>
                                    </p:set>
                                    <p:set>
                                      <p:cBhvr additive="repl">
                                        <p:cTn id="10" dur="1000"/>
                                        <p:tgtEl>
                                          <p:spTgt spid="80898">
                                            <p:txEl>
                                              <p:pRg st="0" end="0"/>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80898">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4224EBC-67B3-694C-971A-3ECC13E68B4B}"/>
              </a:ext>
            </a:extLst>
          </p:cNvPr>
          <p:cNvPicPr>
            <a:picLocks noChangeAspect="1"/>
          </p:cNvPicPr>
          <p:nvPr/>
        </p:nvPicPr>
        <p:blipFill rotWithShape="1">
          <a:blip r:embed="rId4">
            <a:grayscl/>
          </a:blip>
          <a:srcRect l="17740" r="16208"/>
          <a:stretch/>
        </p:blipFill>
        <p:spPr>
          <a:xfrm>
            <a:off x="1" y="0"/>
            <a:ext cx="9144000" cy="5143500"/>
          </a:xfrm>
          <a:prstGeom prst="rect">
            <a:avLst/>
          </a:prstGeom>
        </p:spPr>
      </p:pic>
      <p:sp>
        <p:nvSpPr>
          <p:cNvPr id="3" name="Slide Number Placeholder 2">
            <a:extLst>
              <a:ext uri="{FF2B5EF4-FFF2-40B4-BE49-F238E27FC236}">
                <a16:creationId xmlns:a16="http://schemas.microsoft.com/office/drawing/2014/main" id="{D09D571A-C772-9C4C-8D1E-D681D13EDF77}"/>
              </a:ext>
            </a:extLst>
          </p:cNvPr>
          <p:cNvSpPr>
            <a:spLocks noGrp="1"/>
          </p:cNvSpPr>
          <p:nvPr>
            <p:ph type="sldNum" sz="quarter" idx="12"/>
          </p:nvPr>
        </p:nvSpPr>
        <p:spPr/>
        <p:txBody>
          <a:bodyPr/>
          <a:lstStyle/>
          <a:p>
            <a:fld id="{A93B5EC9-35C3-2E48-B4C1-EF6677BA8B04}" type="slidenum">
              <a:rPr lang="en-ES" smtClean="0">
                <a:solidFill>
                  <a:srgbClr val="FDCF05"/>
                </a:solidFill>
              </a:rPr>
              <a:t>71</a:t>
            </a:fld>
            <a:endParaRPr lang="en-ES" dirty="0">
              <a:solidFill>
                <a:srgbClr val="FDCF05"/>
              </a:solidFill>
            </a:endParaRPr>
          </a:p>
        </p:txBody>
      </p:sp>
      <p:grpSp>
        <p:nvGrpSpPr>
          <p:cNvPr id="31" name="Group 30">
            <a:extLst>
              <a:ext uri="{FF2B5EF4-FFF2-40B4-BE49-F238E27FC236}">
                <a16:creationId xmlns:a16="http://schemas.microsoft.com/office/drawing/2014/main" id="{F7C7A210-F177-8C47-AB5D-67F15DE82E87}"/>
              </a:ext>
            </a:extLst>
          </p:cNvPr>
          <p:cNvGrpSpPr/>
          <p:nvPr/>
        </p:nvGrpSpPr>
        <p:grpSpPr>
          <a:xfrm>
            <a:off x="4244296" y="-983718"/>
            <a:ext cx="5053109" cy="5053109"/>
            <a:chOff x="3474464" y="5787"/>
            <a:chExt cx="5053109" cy="5053109"/>
          </a:xfrm>
        </p:grpSpPr>
        <p:sp>
          <p:nvSpPr>
            <p:cNvPr id="32" name="Oval 31">
              <a:extLst>
                <a:ext uri="{FF2B5EF4-FFF2-40B4-BE49-F238E27FC236}">
                  <a16:creationId xmlns:a16="http://schemas.microsoft.com/office/drawing/2014/main" id="{A5960884-1842-A54F-B69D-A4151D7D38FF}"/>
                </a:ext>
              </a:extLst>
            </p:cNvPr>
            <p:cNvSpPr>
              <a:spLocks noChangeAspect="1"/>
            </p:cNvSpPr>
            <p:nvPr userDrawn="1"/>
          </p:nvSpPr>
          <p:spPr>
            <a:xfrm>
              <a:off x="3474464" y="5787"/>
              <a:ext cx="5053109" cy="5053109"/>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3" name="Oval 32">
              <a:extLst>
                <a:ext uri="{FF2B5EF4-FFF2-40B4-BE49-F238E27FC236}">
                  <a16:creationId xmlns:a16="http://schemas.microsoft.com/office/drawing/2014/main" id="{B4E65E71-D47E-4F4E-B0D9-A3080CA5C883}"/>
                </a:ext>
              </a:extLst>
            </p:cNvPr>
            <p:cNvSpPr/>
            <p:nvPr userDrawn="1"/>
          </p:nvSpPr>
          <p:spPr>
            <a:xfrm>
              <a:off x="3788997" y="320320"/>
              <a:ext cx="4424042" cy="4424042"/>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4" name="Oval 33">
              <a:extLst>
                <a:ext uri="{FF2B5EF4-FFF2-40B4-BE49-F238E27FC236}">
                  <a16:creationId xmlns:a16="http://schemas.microsoft.com/office/drawing/2014/main" id="{BF8E81C1-68DC-DF45-9D0A-231B97033B8C}"/>
                </a:ext>
              </a:extLst>
            </p:cNvPr>
            <p:cNvSpPr/>
            <p:nvPr userDrawn="1"/>
          </p:nvSpPr>
          <p:spPr>
            <a:xfrm>
              <a:off x="4047296" y="578619"/>
              <a:ext cx="3907445" cy="3907445"/>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5" name="Oval 34">
              <a:extLst>
                <a:ext uri="{FF2B5EF4-FFF2-40B4-BE49-F238E27FC236}">
                  <a16:creationId xmlns:a16="http://schemas.microsoft.com/office/drawing/2014/main" id="{2C2D85C0-8B2E-364A-8814-75EFF6CE9E4F}"/>
                </a:ext>
              </a:extLst>
            </p:cNvPr>
            <p:cNvSpPr/>
            <p:nvPr userDrawn="1"/>
          </p:nvSpPr>
          <p:spPr>
            <a:xfrm>
              <a:off x="4342900" y="874223"/>
              <a:ext cx="3316236" cy="3316236"/>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6" name="Oval 35">
              <a:extLst>
                <a:ext uri="{FF2B5EF4-FFF2-40B4-BE49-F238E27FC236}">
                  <a16:creationId xmlns:a16="http://schemas.microsoft.com/office/drawing/2014/main" id="{3725F121-2295-9C41-8F10-48E5DE5C5C76}"/>
                </a:ext>
              </a:extLst>
            </p:cNvPr>
            <p:cNvSpPr/>
            <p:nvPr userDrawn="1"/>
          </p:nvSpPr>
          <p:spPr>
            <a:xfrm>
              <a:off x="4630968" y="1162291"/>
              <a:ext cx="2740100" cy="274010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7" name="Oval 36">
              <a:extLst>
                <a:ext uri="{FF2B5EF4-FFF2-40B4-BE49-F238E27FC236}">
                  <a16:creationId xmlns:a16="http://schemas.microsoft.com/office/drawing/2014/main" id="{CAFE6E11-020A-344E-B2A3-AB1244FB9C83}"/>
                </a:ext>
              </a:extLst>
            </p:cNvPr>
            <p:cNvSpPr/>
            <p:nvPr userDrawn="1"/>
          </p:nvSpPr>
          <p:spPr>
            <a:xfrm>
              <a:off x="4937288" y="1468611"/>
              <a:ext cx="2127460" cy="212746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8" name="Oval 37">
              <a:extLst>
                <a:ext uri="{FF2B5EF4-FFF2-40B4-BE49-F238E27FC236}">
                  <a16:creationId xmlns:a16="http://schemas.microsoft.com/office/drawing/2014/main" id="{F2FAD5E5-0A57-9F4D-93F7-2E80A18CF780}"/>
                </a:ext>
              </a:extLst>
            </p:cNvPr>
            <p:cNvSpPr/>
            <p:nvPr userDrawn="1"/>
          </p:nvSpPr>
          <p:spPr>
            <a:xfrm>
              <a:off x="5182493" y="1713816"/>
              <a:ext cx="1637050" cy="163705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9" name="Oval 38">
              <a:extLst>
                <a:ext uri="{FF2B5EF4-FFF2-40B4-BE49-F238E27FC236}">
                  <a16:creationId xmlns:a16="http://schemas.microsoft.com/office/drawing/2014/main" id="{0937B01C-E0A4-3E40-A2D8-BFB80F463A8E}"/>
                </a:ext>
              </a:extLst>
            </p:cNvPr>
            <p:cNvSpPr/>
            <p:nvPr userDrawn="1"/>
          </p:nvSpPr>
          <p:spPr>
            <a:xfrm>
              <a:off x="5474697" y="2006020"/>
              <a:ext cx="1052643" cy="1052643"/>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sp>
        <p:nvSpPr>
          <p:cNvPr id="19" name="Slide Number Placeholder 5">
            <a:extLst>
              <a:ext uri="{FF2B5EF4-FFF2-40B4-BE49-F238E27FC236}">
                <a16:creationId xmlns:a16="http://schemas.microsoft.com/office/drawing/2014/main" id="{58103DF2-BDC4-C64E-B8B9-2C615D2C0EDD}"/>
              </a:ext>
            </a:extLst>
          </p:cNvPr>
          <p:cNvSpPr txBox="1">
            <a:spLocks/>
          </p:cNvSpPr>
          <p:nvPr/>
        </p:nvSpPr>
        <p:spPr>
          <a:xfrm>
            <a:off x="7939511" y="4644970"/>
            <a:ext cx="594889" cy="273844"/>
          </a:xfrm>
          <a:prstGeom prst="rect">
            <a:avLst/>
          </a:prstGeom>
        </p:spPr>
        <p:txBody>
          <a:bodyPr vert="horz" lIns="0" tIns="0" rIns="0" bIns="0" rtlCol="0" anchor="ctr"/>
          <a:lstStyle>
            <a:defPPr>
              <a:defRPr lang="en-US"/>
            </a:defPPr>
            <a:lvl1pPr marL="0" algn="r" defTabSz="457200" rtl="0" eaLnBrk="1" latinLnBrk="0" hangingPunct="1">
              <a:defRPr sz="1500" b="0" i="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93B5EC9-35C3-2E48-B4C1-EF6677BA8B04}" type="slidenum">
              <a:rPr lang="en-ES" smtClean="0"/>
              <a:pPr/>
              <a:t>71</a:t>
            </a:fld>
            <a:endParaRPr lang="en-ES" dirty="0"/>
          </a:p>
        </p:txBody>
      </p:sp>
      <p:grpSp>
        <p:nvGrpSpPr>
          <p:cNvPr id="20" name="Group 19">
            <a:extLst>
              <a:ext uri="{FF2B5EF4-FFF2-40B4-BE49-F238E27FC236}">
                <a16:creationId xmlns:a16="http://schemas.microsoft.com/office/drawing/2014/main" id="{7812196A-3300-0047-B349-7871FEA163F4}"/>
              </a:ext>
            </a:extLst>
          </p:cNvPr>
          <p:cNvGrpSpPr/>
          <p:nvPr/>
        </p:nvGrpSpPr>
        <p:grpSpPr>
          <a:xfrm>
            <a:off x="228500" y="4478344"/>
            <a:ext cx="8305900" cy="607097"/>
            <a:chOff x="228500" y="4478344"/>
            <a:chExt cx="8305900" cy="607097"/>
          </a:xfrm>
        </p:grpSpPr>
        <p:pic>
          <p:nvPicPr>
            <p:cNvPr id="26" name="Picture 25">
              <a:extLst>
                <a:ext uri="{FF2B5EF4-FFF2-40B4-BE49-F238E27FC236}">
                  <a16:creationId xmlns:a16="http://schemas.microsoft.com/office/drawing/2014/main" id="{D5C23A2F-2138-C94B-B5B0-DF0BD13568F4}"/>
                </a:ext>
              </a:extLst>
            </p:cNvPr>
            <p:cNvPicPr>
              <a:picLocks noChangeAspect="1"/>
            </p:cNvPicPr>
            <p:nvPr userDrawn="1"/>
          </p:nvPicPr>
          <p:blipFill>
            <a:blip r:embed="rId5"/>
            <a:srcRect/>
            <a:stretch/>
          </p:blipFill>
          <p:spPr>
            <a:xfrm>
              <a:off x="228500" y="4478344"/>
              <a:ext cx="258623" cy="607097"/>
            </a:xfrm>
            <a:prstGeom prst="rect">
              <a:avLst/>
            </a:prstGeom>
          </p:spPr>
        </p:pic>
        <p:cxnSp>
          <p:nvCxnSpPr>
            <p:cNvPr id="23" name="Straight Connector 22">
              <a:extLst>
                <a:ext uri="{FF2B5EF4-FFF2-40B4-BE49-F238E27FC236}">
                  <a16:creationId xmlns:a16="http://schemas.microsoft.com/office/drawing/2014/main" id="{D25E25CD-448B-1A48-BD2A-1A5AD0013CDD}"/>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itle 1">
            <a:extLst>
              <a:ext uri="{FF2B5EF4-FFF2-40B4-BE49-F238E27FC236}">
                <a16:creationId xmlns:a16="http://schemas.microsoft.com/office/drawing/2014/main" id="{82F06275-F108-4587-9E4B-537949CF5BBF}"/>
              </a:ext>
            </a:extLst>
          </p:cNvPr>
          <p:cNvSpPr txBox="1">
            <a:spLocks/>
          </p:cNvSpPr>
          <p:nvPr/>
        </p:nvSpPr>
        <p:spPr>
          <a:xfrm>
            <a:off x="620001" y="3311536"/>
            <a:ext cx="3938828" cy="571301"/>
          </a:xfrm>
          <a:prstGeom prst="rect">
            <a:avLst/>
          </a:prstGeom>
          <a:solidFill>
            <a:srgbClr val="FDCF05"/>
          </a:solidFill>
        </p:spPr>
        <p:txBody>
          <a:bodyPr vert="horz" wrap="square" lIns="72000" tIns="72000" rIns="72000" bIns="0" rtlCol="0" anchor="t">
            <a:spAutoFit/>
          </a:bodyPr>
          <a:lstStyle>
            <a:lvl1pPr algn="l" defTabSz="685800" rtl="0" eaLnBrk="1" latinLnBrk="0" hangingPunct="1">
              <a:lnSpc>
                <a:spcPct val="90000"/>
              </a:lnSpc>
              <a:spcBef>
                <a:spcPct val="0"/>
              </a:spcBef>
              <a:buNone/>
              <a:defRPr sz="4500" kern="1200">
                <a:solidFill>
                  <a:schemeClr val="bg1"/>
                </a:solidFill>
                <a:latin typeface="Georgia" panose="02040502050405020303" pitchFamily="18" charset="0"/>
                <a:ea typeface="+mj-ea"/>
                <a:cs typeface="+mj-cs"/>
              </a:defRPr>
            </a:lvl1pPr>
          </a:lstStyle>
          <a:p>
            <a:r>
              <a:rPr lang="en-US" sz="3600" dirty="0"/>
              <a:t>General Class </a:t>
            </a:r>
            <a:endParaRPr lang="en-US" sz="1400" i="1" dirty="0"/>
          </a:p>
        </p:txBody>
      </p:sp>
    </p:spTree>
    <p:custDataLst>
      <p:tags r:id="rId1"/>
    </p:custDataLst>
    <p:extLst>
      <p:ext uri="{BB962C8B-B14F-4D97-AF65-F5344CB8AC3E}">
        <p14:creationId xmlns:p14="http://schemas.microsoft.com/office/powerpoint/2010/main" val="62283735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825115"/>
            <a:ext cx="3146487" cy="920558"/>
          </a:xfrm>
        </p:spPr>
        <p:txBody>
          <a:bodyPr>
            <a:normAutofit/>
          </a:bodyPr>
          <a:lstStyle/>
          <a:p>
            <a:r>
              <a:rPr lang="en-US" dirty="0"/>
              <a:t>Thank You!</a:t>
            </a:r>
            <a:endParaRPr lang="en-E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72</a:t>
            </a:fld>
            <a:endParaRPr lang="en-ES"/>
          </a:p>
        </p:txBody>
      </p:sp>
      <p:pic>
        <p:nvPicPr>
          <p:cNvPr id="7" name="Picture 6">
            <a:extLst>
              <a:ext uri="{FF2B5EF4-FFF2-40B4-BE49-F238E27FC236}">
                <a16:creationId xmlns:a16="http://schemas.microsoft.com/office/drawing/2014/main" id="{AABB2E63-5146-421C-BCE0-0B960BFB41D8}"/>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330599701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Shape 88"/>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EA8EBB07-07FF-43D1-BAE9-F39ACAF684F4}"/>
              </a:ext>
            </a:extLst>
          </p:cNvPr>
          <p:cNvPicPr>
            <a:picLocks noChangeAspect="1"/>
          </p:cNvPicPr>
          <p:nvPr/>
        </p:nvPicPr>
        <p:blipFill>
          <a:blip r:embed="rId3"/>
          <a:stretch>
            <a:fillRect/>
          </a:stretch>
        </p:blipFill>
        <p:spPr>
          <a:xfrm>
            <a:off x="577579" y="1336675"/>
            <a:ext cx="7988842" cy="2470150"/>
          </a:xfrm>
          <a:prstGeom prst="rect">
            <a:avLst/>
          </a:prstGeom>
        </p:spPr>
      </p:pic>
    </p:spTree>
    <p:extLst>
      <p:ext uri="{BB962C8B-B14F-4D97-AF65-F5344CB8AC3E}">
        <p14:creationId xmlns:p14="http://schemas.microsoft.com/office/powerpoint/2010/main" val="3915549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490" name="Rectangle 2"/>
          <p:cNvSpPr>
            <a:spLocks noGrp="1" noChangeArrowheads="1"/>
          </p:cNvSpPr>
          <p:nvPr>
            <p:ph type="title"/>
          </p:nvPr>
        </p:nvSpPr>
        <p:spPr/>
        <p:txBody>
          <a:bodyPr/>
          <a:lstStyle/>
          <a:p>
            <a:pPr algn="ctr"/>
            <a:r>
              <a:rPr lang="en-US" altLang="en-US"/>
              <a:t>Circuits</a:t>
            </a:r>
          </a:p>
        </p:txBody>
      </p:sp>
      <p:sp>
        <p:nvSpPr>
          <p:cNvPr id="26627" name="Rectangle 3"/>
          <p:cNvSpPr>
            <a:spLocks noGrp="1" noChangeArrowheads="1"/>
          </p:cNvSpPr>
          <p:nvPr>
            <p:ph type="body" idx="1"/>
          </p:nvPr>
        </p:nvSpPr>
        <p:spPr>
          <a:xfrm>
            <a:off x="1316831" y="1131095"/>
            <a:ext cx="6481763" cy="3721894"/>
          </a:xfrm>
        </p:spPr>
        <p:txBody>
          <a:bodyPr/>
          <a:lstStyle/>
          <a:p>
            <a:pPr algn="ctr" eaLnBrk="1" hangingPunct="1">
              <a:spcBef>
                <a:spcPct val="0"/>
              </a:spcBef>
              <a:buClrTx/>
              <a:buFontTx/>
              <a:buNone/>
            </a:pPr>
            <a:r>
              <a:rPr lang="en-US" altLang="en-US" b="1"/>
              <a:t>Symbol 2 </a:t>
            </a:r>
            <a:r>
              <a:rPr lang="en-US" altLang="en-US"/>
              <a:t>in figure G7-1 represents an NPN junction transistor. </a:t>
            </a:r>
            <a:r>
              <a:rPr lang="en-US" altLang="en-US" sz="750"/>
              <a:t>(G7A11)</a:t>
            </a:r>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p:txBody>
      </p:sp>
      <p:pic>
        <p:nvPicPr>
          <p:cNvPr id="26628" name="Picture 4" descr="Revised G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8026" y="1598569"/>
            <a:ext cx="4606291" cy="331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5" descr="pg 135-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9472" y="1822847"/>
            <a:ext cx="1094184"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0" name="Text Box 6"/>
          <p:cNvSpPr txBox="1">
            <a:spLocks noChangeArrowheads="1"/>
          </p:cNvSpPr>
          <p:nvPr/>
        </p:nvSpPr>
        <p:spPr bwMode="auto">
          <a:xfrm>
            <a:off x="1259683" y="3061098"/>
            <a:ext cx="1583531"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050">
                <a:solidFill>
                  <a:srgbClr val="FF0000"/>
                </a:solidFill>
              </a:rPr>
              <a:t>Schematic symbol for:</a:t>
            </a:r>
            <a:r>
              <a:rPr lang="en-US" altLang="en-US" sz="1200">
                <a:solidFill>
                  <a:srgbClr val="FF0000"/>
                </a:solidFill>
              </a:rPr>
              <a:t> </a:t>
            </a:r>
          </a:p>
          <a:p>
            <a:pPr algn="ctr" defTabSz="685800">
              <a:spcBef>
                <a:spcPct val="50000"/>
              </a:spcBef>
              <a:buClrTx/>
              <a:buNone/>
            </a:pPr>
            <a:r>
              <a:rPr lang="en-US" altLang="en-US" sz="1200">
                <a:solidFill>
                  <a:srgbClr val="FF0000"/>
                </a:solidFill>
              </a:rPr>
              <a:t>NPN Junction Transistor</a:t>
            </a:r>
          </a:p>
        </p:txBody>
      </p:sp>
      <p:sp>
        <p:nvSpPr>
          <p:cNvPr id="26631" name="Line 7"/>
          <p:cNvSpPr>
            <a:spLocks noChangeShapeType="1"/>
          </p:cNvSpPr>
          <p:nvPr/>
        </p:nvSpPr>
        <p:spPr bwMode="auto">
          <a:xfrm>
            <a:off x="5032773" y="1419225"/>
            <a:ext cx="1958578" cy="0"/>
          </a:xfrm>
          <a:prstGeom prst="line">
            <a:avLst/>
          </a:prstGeom>
          <a:noFill/>
          <a:ln w="38100"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26632" name="Line 8"/>
          <p:cNvSpPr>
            <a:spLocks noChangeShapeType="1"/>
          </p:cNvSpPr>
          <p:nvPr/>
        </p:nvSpPr>
        <p:spPr bwMode="auto">
          <a:xfrm>
            <a:off x="6012656" y="1419225"/>
            <a:ext cx="661988" cy="1785938"/>
          </a:xfrm>
          <a:prstGeom prst="line">
            <a:avLst/>
          </a:prstGeom>
          <a:noFill/>
          <a:ln w="38100"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8</a:t>
            </a:fld>
            <a:endParaRPr lang="en-US" altLang="en-US">
              <a:solidFill>
                <a:srgbClr val="000066"/>
              </a:solidFill>
            </a:endParaRPr>
          </a:p>
        </p:txBody>
      </p:sp>
    </p:spTree>
    <p:extLst>
      <p:ext uri="{BB962C8B-B14F-4D97-AF65-F5344CB8AC3E}">
        <p14:creationId xmlns:p14="http://schemas.microsoft.com/office/powerpoint/2010/main" val="30969444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wipe(up)">
                                      <p:cBhvr>
                                        <p:cTn id="7" dur="1000"/>
                                        <p:tgtEl>
                                          <p:spTgt spid="26627">
                                            <p:txEl>
                                              <p:pRg st="0" end="0"/>
                                            </p:txEl>
                                          </p:spTgt>
                                        </p:tgtEl>
                                      </p:cBhvr>
                                    </p:animEffect>
                                  </p:childTnLst>
                                </p:cTn>
                              </p:par>
                              <p:par>
                                <p:cTn id="8" presetID="23" presetClass="entr" presetSubtype="16" fill="hold" nodeType="withEffect">
                                  <p:stCondLst>
                                    <p:cond delay="0"/>
                                  </p:stCondLst>
                                  <p:childTnLst>
                                    <p:set>
                                      <p:cBhvr>
                                        <p:cTn id="9" dur="1" fill="hold">
                                          <p:stCondLst>
                                            <p:cond delay="0"/>
                                          </p:stCondLst>
                                        </p:cTn>
                                        <p:tgtEl>
                                          <p:spTgt spid="26628"/>
                                        </p:tgtEl>
                                        <p:attrNameLst>
                                          <p:attrName>style.visibility</p:attrName>
                                        </p:attrNameLst>
                                      </p:cBhvr>
                                      <p:to>
                                        <p:strVal val="visible"/>
                                      </p:to>
                                    </p:set>
                                    <p:anim calcmode="lin" valueType="num">
                                      <p:cBhvr>
                                        <p:cTn id="10" dur="1000" fill="hold"/>
                                        <p:tgtEl>
                                          <p:spTgt spid="26628"/>
                                        </p:tgtEl>
                                        <p:attrNameLst>
                                          <p:attrName>ppt_w</p:attrName>
                                        </p:attrNameLst>
                                      </p:cBhvr>
                                      <p:tavLst>
                                        <p:tav tm="0">
                                          <p:val>
                                            <p:fltVal val="0"/>
                                          </p:val>
                                        </p:tav>
                                        <p:tav tm="100000">
                                          <p:val>
                                            <p:strVal val="#ppt_w"/>
                                          </p:val>
                                        </p:tav>
                                      </p:tavLst>
                                    </p:anim>
                                    <p:anim calcmode="lin" valueType="num">
                                      <p:cBhvr>
                                        <p:cTn id="11" dur="1000" fill="hold"/>
                                        <p:tgtEl>
                                          <p:spTgt spid="26628"/>
                                        </p:tgtEl>
                                        <p:attrNameLst>
                                          <p:attrName>ppt_h</p:attrName>
                                        </p:attrNameLst>
                                      </p:cBhvr>
                                      <p:tavLst>
                                        <p:tav tm="0">
                                          <p:val>
                                            <p:fltVal val="0"/>
                                          </p:val>
                                        </p:tav>
                                        <p:tav tm="100000">
                                          <p:val>
                                            <p:strVal val="#ppt_h"/>
                                          </p:val>
                                        </p:tav>
                                      </p:tavLst>
                                    </p:anim>
                                  </p:childTnLst>
                                </p:cTn>
                              </p:par>
                            </p:childTnLst>
                          </p:cTn>
                        </p:par>
                        <p:par>
                          <p:cTn id="12" fill="hold" nodeType="afterGroup">
                            <p:stCondLst>
                              <p:cond delay="1000"/>
                            </p:stCondLst>
                            <p:childTnLst>
                              <p:par>
                                <p:cTn id="13" presetID="22" presetClass="entr" presetSubtype="8" fill="hold" grpId="0" nodeType="afterEffect">
                                  <p:stCondLst>
                                    <p:cond delay="500"/>
                                  </p:stCondLst>
                                  <p:childTnLst>
                                    <p:set>
                                      <p:cBhvr>
                                        <p:cTn id="14" dur="1" fill="hold">
                                          <p:stCondLst>
                                            <p:cond delay="0"/>
                                          </p:stCondLst>
                                        </p:cTn>
                                        <p:tgtEl>
                                          <p:spTgt spid="26631"/>
                                        </p:tgtEl>
                                        <p:attrNameLst>
                                          <p:attrName>style.visibility</p:attrName>
                                        </p:attrNameLst>
                                      </p:cBhvr>
                                      <p:to>
                                        <p:strVal val="visible"/>
                                      </p:to>
                                    </p:set>
                                    <p:animEffect transition="in" filter="wipe(left)">
                                      <p:cBhvr>
                                        <p:cTn id="15" dur="1000"/>
                                        <p:tgtEl>
                                          <p:spTgt spid="26631"/>
                                        </p:tgtEl>
                                      </p:cBhvr>
                                    </p:animEffect>
                                  </p:childTnLst>
                                </p:cTn>
                              </p:par>
                            </p:childTnLst>
                          </p:cTn>
                        </p:par>
                        <p:par>
                          <p:cTn id="16" fill="hold" nodeType="afterGroup">
                            <p:stCondLst>
                              <p:cond delay="2500"/>
                            </p:stCondLst>
                            <p:childTnLst>
                              <p:par>
                                <p:cTn id="17" presetID="22" presetClass="entr" presetSubtype="1" fill="hold" grpId="0" nodeType="afterEffect">
                                  <p:stCondLst>
                                    <p:cond delay="500"/>
                                  </p:stCondLst>
                                  <p:childTnLst>
                                    <p:set>
                                      <p:cBhvr>
                                        <p:cTn id="18" dur="1" fill="hold">
                                          <p:stCondLst>
                                            <p:cond delay="0"/>
                                          </p:stCondLst>
                                        </p:cTn>
                                        <p:tgtEl>
                                          <p:spTgt spid="26632"/>
                                        </p:tgtEl>
                                        <p:attrNameLst>
                                          <p:attrName>style.visibility</p:attrName>
                                        </p:attrNameLst>
                                      </p:cBhvr>
                                      <p:to>
                                        <p:strVal val="visible"/>
                                      </p:to>
                                    </p:set>
                                    <p:animEffect transition="in" filter="wipe(up)">
                                      <p:cBhvr>
                                        <p:cTn id="19" dur="1000"/>
                                        <p:tgtEl>
                                          <p:spTgt spid="26632"/>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3" presetClass="entr" presetSubtype="16" fill="hold" nodeType="clickEffect">
                                  <p:stCondLst>
                                    <p:cond delay="0"/>
                                  </p:stCondLst>
                                  <p:childTnLst>
                                    <p:set>
                                      <p:cBhvr>
                                        <p:cTn id="23" dur="1" fill="hold">
                                          <p:stCondLst>
                                            <p:cond delay="0"/>
                                          </p:stCondLst>
                                        </p:cTn>
                                        <p:tgtEl>
                                          <p:spTgt spid="26629"/>
                                        </p:tgtEl>
                                        <p:attrNameLst>
                                          <p:attrName>style.visibility</p:attrName>
                                        </p:attrNameLst>
                                      </p:cBhvr>
                                      <p:to>
                                        <p:strVal val="visible"/>
                                      </p:to>
                                    </p:set>
                                    <p:anim calcmode="lin" valueType="num">
                                      <p:cBhvr>
                                        <p:cTn id="24" dur="1000" fill="hold"/>
                                        <p:tgtEl>
                                          <p:spTgt spid="26629"/>
                                        </p:tgtEl>
                                        <p:attrNameLst>
                                          <p:attrName>ppt_w</p:attrName>
                                        </p:attrNameLst>
                                      </p:cBhvr>
                                      <p:tavLst>
                                        <p:tav tm="0">
                                          <p:val>
                                            <p:fltVal val="0"/>
                                          </p:val>
                                        </p:tav>
                                        <p:tav tm="100000">
                                          <p:val>
                                            <p:strVal val="#ppt_w"/>
                                          </p:val>
                                        </p:tav>
                                      </p:tavLst>
                                    </p:anim>
                                    <p:anim calcmode="lin" valueType="num">
                                      <p:cBhvr>
                                        <p:cTn id="25" dur="1000" fill="hold"/>
                                        <p:tgtEl>
                                          <p:spTgt spid="26629"/>
                                        </p:tgtEl>
                                        <p:attrNameLst>
                                          <p:attrName>ppt_h</p:attrName>
                                        </p:attrNameLst>
                                      </p:cBhvr>
                                      <p:tavLst>
                                        <p:tav tm="0">
                                          <p:val>
                                            <p:fltVal val="0"/>
                                          </p:val>
                                        </p:tav>
                                        <p:tav tm="100000">
                                          <p:val>
                                            <p:strVal val="#ppt_h"/>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26630"/>
                                        </p:tgtEl>
                                        <p:attrNameLst>
                                          <p:attrName>style.visibility</p:attrName>
                                        </p:attrNameLst>
                                      </p:cBhvr>
                                      <p:to>
                                        <p:strVal val="visible"/>
                                      </p:to>
                                    </p:set>
                                    <p:animEffect transition="in" filter="wipe(down)">
                                      <p:cBhvr>
                                        <p:cTn id="28" dur="1000"/>
                                        <p:tgtEl>
                                          <p:spTgt spid="266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0" grpId="0"/>
      <p:bldP spid="26631" grpId="0" animBg="1"/>
      <p:bldP spid="2663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4" name="Rectangle 2"/>
          <p:cNvSpPr>
            <a:spLocks noGrp="1" noChangeArrowheads="1"/>
          </p:cNvSpPr>
          <p:nvPr>
            <p:ph type="title"/>
          </p:nvPr>
        </p:nvSpPr>
        <p:spPr/>
        <p:txBody>
          <a:bodyPr/>
          <a:lstStyle/>
          <a:p>
            <a:pPr algn="ctr"/>
            <a:r>
              <a:rPr lang="en-US" altLang="en-US"/>
              <a:t>Circuits</a:t>
            </a:r>
          </a:p>
        </p:txBody>
      </p:sp>
      <p:sp>
        <p:nvSpPr>
          <p:cNvPr id="25603" name="Rectangle 3"/>
          <p:cNvSpPr>
            <a:spLocks noGrp="1" noChangeArrowheads="1"/>
          </p:cNvSpPr>
          <p:nvPr>
            <p:ph type="body" idx="1"/>
          </p:nvPr>
        </p:nvSpPr>
        <p:spPr>
          <a:xfrm>
            <a:off x="1288257" y="1160861"/>
            <a:ext cx="6712744" cy="3721894"/>
          </a:xfrm>
        </p:spPr>
        <p:txBody>
          <a:bodyPr/>
          <a:lstStyle/>
          <a:p>
            <a:pPr algn="ctr" eaLnBrk="1" hangingPunct="1">
              <a:spcBef>
                <a:spcPct val="0"/>
              </a:spcBef>
              <a:buClrTx/>
              <a:buFontTx/>
              <a:buNone/>
            </a:pPr>
            <a:r>
              <a:rPr lang="en-US" altLang="en-US" b="1"/>
              <a:t>Symbol 6 </a:t>
            </a:r>
            <a:r>
              <a:rPr lang="en-US" altLang="en-US"/>
              <a:t>in Figure G7-1 represents a multiple-winding transformer. </a:t>
            </a:r>
            <a:r>
              <a:rPr lang="en-US" altLang="en-US" sz="750"/>
              <a:t>(G7A12)</a:t>
            </a:r>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p:txBody>
      </p:sp>
      <p:pic>
        <p:nvPicPr>
          <p:cNvPr id="25604" name="Picture 4" descr="Revised G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2306" y="1751517"/>
            <a:ext cx="4213437" cy="303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5" descr="pg 135-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9030" y="1995487"/>
            <a:ext cx="531019" cy="1044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Text Box 6"/>
          <p:cNvSpPr txBox="1">
            <a:spLocks noChangeArrowheads="1"/>
          </p:cNvSpPr>
          <p:nvPr/>
        </p:nvSpPr>
        <p:spPr bwMode="auto">
          <a:xfrm>
            <a:off x="1259683" y="3061098"/>
            <a:ext cx="1583531"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pPr>
            <a:r>
              <a:rPr lang="en-US" altLang="en-US" sz="1050">
                <a:solidFill>
                  <a:srgbClr val="FF0000"/>
                </a:solidFill>
              </a:rPr>
              <a:t>Schematic symbol for:</a:t>
            </a:r>
            <a:r>
              <a:rPr lang="en-US" altLang="en-US" sz="1200">
                <a:solidFill>
                  <a:srgbClr val="FF0000"/>
                </a:solidFill>
              </a:rPr>
              <a:t> </a:t>
            </a:r>
          </a:p>
          <a:p>
            <a:pPr algn="ctr" defTabSz="685800">
              <a:spcBef>
                <a:spcPct val="50000"/>
              </a:spcBef>
              <a:buClrTx/>
              <a:buNone/>
            </a:pPr>
            <a:r>
              <a:rPr lang="en-US" altLang="en-US" sz="1200">
                <a:solidFill>
                  <a:srgbClr val="FF0000"/>
                </a:solidFill>
              </a:rPr>
              <a:t>Multiple-winding transformer.</a:t>
            </a:r>
          </a:p>
        </p:txBody>
      </p:sp>
      <p:sp>
        <p:nvSpPr>
          <p:cNvPr id="25607" name="Line 7"/>
          <p:cNvSpPr>
            <a:spLocks noChangeShapeType="1"/>
          </p:cNvSpPr>
          <p:nvPr/>
        </p:nvSpPr>
        <p:spPr bwMode="auto">
          <a:xfrm>
            <a:off x="4802981" y="1419225"/>
            <a:ext cx="2533650" cy="0"/>
          </a:xfrm>
          <a:prstGeom prst="line">
            <a:avLst/>
          </a:prstGeom>
          <a:noFill/>
          <a:ln w="38100"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25608" name="Line 8"/>
          <p:cNvSpPr>
            <a:spLocks noChangeShapeType="1"/>
          </p:cNvSpPr>
          <p:nvPr/>
        </p:nvSpPr>
        <p:spPr bwMode="auto">
          <a:xfrm>
            <a:off x="6012656" y="1419226"/>
            <a:ext cx="777479" cy="1383506"/>
          </a:xfrm>
          <a:prstGeom prst="line">
            <a:avLst/>
          </a:prstGeom>
          <a:noFill/>
          <a:ln w="38100"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D9122559-C5E5-4DAB-A233-2536F52A128C}" type="slidenum">
              <a:rPr lang="en-US" altLang="en-US" smtClean="0">
                <a:solidFill>
                  <a:srgbClr val="000066"/>
                </a:solidFill>
              </a:rPr>
              <a:pPr>
                <a:defRPr/>
              </a:pPr>
              <a:t>9</a:t>
            </a:fld>
            <a:endParaRPr lang="en-US" altLang="en-US">
              <a:solidFill>
                <a:srgbClr val="000066"/>
              </a:solidFill>
            </a:endParaRPr>
          </a:p>
        </p:txBody>
      </p:sp>
    </p:spTree>
    <p:extLst>
      <p:ext uri="{BB962C8B-B14F-4D97-AF65-F5344CB8AC3E}">
        <p14:creationId xmlns:p14="http://schemas.microsoft.com/office/powerpoint/2010/main" val="22849432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wipe(up)">
                                      <p:cBhvr>
                                        <p:cTn id="7" dur="1000"/>
                                        <p:tgtEl>
                                          <p:spTgt spid="25603">
                                            <p:txEl>
                                              <p:pRg st="0" end="0"/>
                                            </p:txEl>
                                          </p:spTgt>
                                        </p:tgtEl>
                                      </p:cBhvr>
                                    </p:animEffect>
                                  </p:childTnLst>
                                </p:cTn>
                              </p:par>
                              <p:par>
                                <p:cTn id="8" presetID="23" presetClass="entr" presetSubtype="16" fill="hold" nodeType="withEffect">
                                  <p:stCondLst>
                                    <p:cond delay="0"/>
                                  </p:stCondLst>
                                  <p:childTnLst>
                                    <p:set>
                                      <p:cBhvr>
                                        <p:cTn id="9" dur="1" fill="hold">
                                          <p:stCondLst>
                                            <p:cond delay="0"/>
                                          </p:stCondLst>
                                        </p:cTn>
                                        <p:tgtEl>
                                          <p:spTgt spid="25604"/>
                                        </p:tgtEl>
                                        <p:attrNameLst>
                                          <p:attrName>style.visibility</p:attrName>
                                        </p:attrNameLst>
                                      </p:cBhvr>
                                      <p:to>
                                        <p:strVal val="visible"/>
                                      </p:to>
                                    </p:set>
                                    <p:anim calcmode="lin" valueType="num">
                                      <p:cBhvr>
                                        <p:cTn id="10" dur="1000" fill="hold"/>
                                        <p:tgtEl>
                                          <p:spTgt spid="25604"/>
                                        </p:tgtEl>
                                        <p:attrNameLst>
                                          <p:attrName>ppt_w</p:attrName>
                                        </p:attrNameLst>
                                      </p:cBhvr>
                                      <p:tavLst>
                                        <p:tav tm="0">
                                          <p:val>
                                            <p:fltVal val="0"/>
                                          </p:val>
                                        </p:tav>
                                        <p:tav tm="100000">
                                          <p:val>
                                            <p:strVal val="#ppt_w"/>
                                          </p:val>
                                        </p:tav>
                                      </p:tavLst>
                                    </p:anim>
                                    <p:anim calcmode="lin" valueType="num">
                                      <p:cBhvr>
                                        <p:cTn id="11" dur="1000" fill="hold"/>
                                        <p:tgtEl>
                                          <p:spTgt spid="25604"/>
                                        </p:tgtEl>
                                        <p:attrNameLst>
                                          <p:attrName>ppt_h</p:attrName>
                                        </p:attrNameLst>
                                      </p:cBhvr>
                                      <p:tavLst>
                                        <p:tav tm="0">
                                          <p:val>
                                            <p:fltVal val="0"/>
                                          </p:val>
                                        </p:tav>
                                        <p:tav tm="100000">
                                          <p:val>
                                            <p:strVal val="#ppt_h"/>
                                          </p:val>
                                        </p:tav>
                                      </p:tavLst>
                                    </p:anim>
                                  </p:childTnLst>
                                </p:cTn>
                              </p:par>
                            </p:childTnLst>
                          </p:cTn>
                        </p:par>
                        <p:par>
                          <p:cTn id="12" fill="hold" nodeType="afterGroup">
                            <p:stCondLst>
                              <p:cond delay="1000"/>
                            </p:stCondLst>
                            <p:childTnLst>
                              <p:par>
                                <p:cTn id="13" presetID="22" presetClass="entr" presetSubtype="8" fill="hold" grpId="0" nodeType="afterEffect">
                                  <p:stCondLst>
                                    <p:cond delay="500"/>
                                  </p:stCondLst>
                                  <p:childTnLst>
                                    <p:set>
                                      <p:cBhvr>
                                        <p:cTn id="14" dur="1" fill="hold">
                                          <p:stCondLst>
                                            <p:cond delay="0"/>
                                          </p:stCondLst>
                                        </p:cTn>
                                        <p:tgtEl>
                                          <p:spTgt spid="25607"/>
                                        </p:tgtEl>
                                        <p:attrNameLst>
                                          <p:attrName>style.visibility</p:attrName>
                                        </p:attrNameLst>
                                      </p:cBhvr>
                                      <p:to>
                                        <p:strVal val="visible"/>
                                      </p:to>
                                    </p:set>
                                    <p:animEffect transition="in" filter="wipe(left)">
                                      <p:cBhvr>
                                        <p:cTn id="15" dur="1000"/>
                                        <p:tgtEl>
                                          <p:spTgt spid="25607"/>
                                        </p:tgtEl>
                                      </p:cBhvr>
                                    </p:animEffect>
                                  </p:childTnLst>
                                </p:cTn>
                              </p:par>
                            </p:childTnLst>
                          </p:cTn>
                        </p:par>
                        <p:par>
                          <p:cTn id="16" fill="hold" nodeType="afterGroup">
                            <p:stCondLst>
                              <p:cond delay="2500"/>
                            </p:stCondLst>
                            <p:childTnLst>
                              <p:par>
                                <p:cTn id="17" presetID="22" presetClass="entr" presetSubtype="1" fill="hold" grpId="0" nodeType="afterEffect">
                                  <p:stCondLst>
                                    <p:cond delay="500"/>
                                  </p:stCondLst>
                                  <p:childTnLst>
                                    <p:set>
                                      <p:cBhvr>
                                        <p:cTn id="18" dur="1" fill="hold">
                                          <p:stCondLst>
                                            <p:cond delay="0"/>
                                          </p:stCondLst>
                                        </p:cTn>
                                        <p:tgtEl>
                                          <p:spTgt spid="25608"/>
                                        </p:tgtEl>
                                        <p:attrNameLst>
                                          <p:attrName>style.visibility</p:attrName>
                                        </p:attrNameLst>
                                      </p:cBhvr>
                                      <p:to>
                                        <p:strVal val="visible"/>
                                      </p:to>
                                    </p:set>
                                    <p:animEffect transition="in" filter="wipe(up)">
                                      <p:cBhvr>
                                        <p:cTn id="19" dur="1000"/>
                                        <p:tgtEl>
                                          <p:spTgt spid="2560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3" presetClass="entr" presetSubtype="16" fill="hold" nodeType="clickEffect">
                                  <p:stCondLst>
                                    <p:cond delay="0"/>
                                  </p:stCondLst>
                                  <p:childTnLst>
                                    <p:set>
                                      <p:cBhvr>
                                        <p:cTn id="23" dur="1" fill="hold">
                                          <p:stCondLst>
                                            <p:cond delay="0"/>
                                          </p:stCondLst>
                                        </p:cTn>
                                        <p:tgtEl>
                                          <p:spTgt spid="25605"/>
                                        </p:tgtEl>
                                        <p:attrNameLst>
                                          <p:attrName>style.visibility</p:attrName>
                                        </p:attrNameLst>
                                      </p:cBhvr>
                                      <p:to>
                                        <p:strVal val="visible"/>
                                      </p:to>
                                    </p:set>
                                    <p:anim calcmode="lin" valueType="num">
                                      <p:cBhvr>
                                        <p:cTn id="24" dur="1000" fill="hold"/>
                                        <p:tgtEl>
                                          <p:spTgt spid="25605"/>
                                        </p:tgtEl>
                                        <p:attrNameLst>
                                          <p:attrName>ppt_w</p:attrName>
                                        </p:attrNameLst>
                                      </p:cBhvr>
                                      <p:tavLst>
                                        <p:tav tm="0">
                                          <p:val>
                                            <p:fltVal val="0"/>
                                          </p:val>
                                        </p:tav>
                                        <p:tav tm="100000">
                                          <p:val>
                                            <p:strVal val="#ppt_w"/>
                                          </p:val>
                                        </p:tav>
                                      </p:tavLst>
                                    </p:anim>
                                    <p:anim calcmode="lin" valueType="num">
                                      <p:cBhvr>
                                        <p:cTn id="25" dur="1000" fill="hold"/>
                                        <p:tgtEl>
                                          <p:spTgt spid="25605"/>
                                        </p:tgtEl>
                                        <p:attrNameLst>
                                          <p:attrName>ppt_h</p:attrName>
                                        </p:attrNameLst>
                                      </p:cBhvr>
                                      <p:tavLst>
                                        <p:tav tm="0">
                                          <p:val>
                                            <p:fltVal val="0"/>
                                          </p:val>
                                        </p:tav>
                                        <p:tav tm="100000">
                                          <p:val>
                                            <p:strVal val="#ppt_h"/>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25606"/>
                                        </p:tgtEl>
                                        <p:attrNameLst>
                                          <p:attrName>style.visibility</p:attrName>
                                        </p:attrNameLst>
                                      </p:cBhvr>
                                      <p:to>
                                        <p:strVal val="visible"/>
                                      </p:to>
                                    </p:set>
                                    <p:animEffect transition="in" filter="wipe(down)">
                                      <p:cBhvr>
                                        <p:cTn id="28" dur="1000"/>
                                        <p:tgtEl>
                                          <p:spTgt spid="256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p:bldP spid="25607" grpId="0" animBg="1"/>
      <p:bldP spid="2560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1509</TotalTime>
  <Words>3681</Words>
  <Application>Microsoft Office PowerPoint</Application>
  <PresentationFormat>On-screen Show (16:9)</PresentationFormat>
  <Paragraphs>800</Paragraphs>
  <Slides>73</Slides>
  <Notes>34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73</vt:i4>
      </vt:variant>
    </vt:vector>
  </HeadingPairs>
  <TitlesOfParts>
    <vt:vector size="83" baseType="lpstr">
      <vt:lpstr>Arial</vt:lpstr>
      <vt:lpstr>Calibri</vt:lpstr>
      <vt:lpstr>Georgia</vt:lpstr>
      <vt:lpstr>Rockwell</vt:lpstr>
      <vt:lpstr>Symbol</vt:lpstr>
      <vt:lpstr>Times New Roman</vt:lpstr>
      <vt:lpstr>Verdana</vt:lpstr>
      <vt:lpstr>Wingdings</vt:lpstr>
      <vt:lpstr>1_Office Theme</vt:lpstr>
      <vt:lpstr>Equation</vt:lpstr>
      <vt:lpstr>PowerPoint Presentation</vt:lpstr>
      <vt:lpstr>Circuits</vt:lpstr>
      <vt:lpstr>PowerPoint Presentation</vt:lpstr>
      <vt:lpstr>PowerPoint Presentation</vt:lpstr>
      <vt:lpstr>Amateur Radio General Class Element 3 Course Presentation</vt:lpstr>
      <vt:lpstr>Circuits</vt:lpstr>
      <vt:lpstr>Circuits</vt:lpstr>
      <vt:lpstr>Circuits</vt:lpstr>
      <vt:lpstr>Circuits</vt:lpstr>
      <vt:lpstr>Circuits</vt:lpstr>
      <vt:lpstr>Circuits</vt:lpstr>
      <vt:lpstr>Circuits</vt:lpstr>
      <vt:lpstr>Circuits</vt:lpstr>
      <vt:lpstr>Circuits</vt:lpstr>
      <vt:lpstr>Circuits</vt:lpstr>
      <vt:lpstr>Circuits</vt:lpstr>
      <vt:lpstr>Circuits</vt:lpstr>
      <vt:lpstr>Circuits</vt:lpstr>
      <vt:lpstr>Electrical Principles</vt:lpstr>
      <vt:lpstr>PowerPoint Presentation</vt:lpstr>
      <vt:lpstr>Circuits</vt:lpstr>
      <vt:lpstr>Circuits</vt:lpstr>
      <vt:lpstr>Circuits</vt:lpstr>
      <vt:lpstr>Circuits</vt:lpstr>
      <vt:lpstr>Circuits</vt:lpstr>
      <vt:lpstr>Circuits</vt:lpstr>
      <vt:lpstr>Circuits</vt:lpstr>
      <vt:lpstr>Circuits</vt:lpstr>
      <vt:lpstr>Circuits</vt:lpstr>
      <vt:lpstr>PowerPoint Presentation</vt:lpstr>
      <vt:lpstr>G7A09  Which symbol in figure G7-1     represents a field effect transistor?</vt:lpstr>
      <vt:lpstr>G7A10  Which symbol in figure G7-1     represents a Zener diode?</vt:lpstr>
      <vt:lpstr>G7A11  Which symbol in figure G7-1 represents an NPN junction transistor?</vt:lpstr>
      <vt:lpstr>G7A12  Which symbol in figure G7-1 represents a multiple-winding transformer?</vt:lpstr>
      <vt:lpstr>G7A13  Which symbol in figure G7-1     represents a tapped inductor?</vt:lpstr>
      <vt:lpstr>PowerPoint Presentation</vt:lpstr>
      <vt:lpstr>G5C05 Why is the conductor of the primary winding of many voltage step-up transformers large in diameter than the conductor of the secondary winding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G5A12 What occurs in an LC circuit at resonance?  </vt:lpstr>
      <vt:lpstr>PowerPoint Presentation</vt:lpstr>
      <vt:lpstr>PowerPoint Presentation</vt:lpstr>
      <vt:lpstr>PowerPoint Presentation</vt:lpstr>
      <vt:lpstr>G5A04 Which of the following causes opposition to    the flow of alternating current in a capacitor?</vt:lpstr>
      <vt:lpstr>G5A05 How does an inductor react to AC?</vt:lpstr>
      <vt:lpstr>G5A06  How does a capacitor react to AC?</vt:lpstr>
      <vt:lpstr>G5A11  What letter is used to represent reactance?</vt:lpstr>
      <vt:lpstr>G5A08  What is impedance? </vt:lpstr>
      <vt:lpstr>G5A07  What is the term for the inverse of impedance?</vt:lpstr>
      <vt:lpstr>G5A10  Which of the following devices can be used for impedance matching at radio frequencies?</vt:lpstr>
      <vt:lpstr>PowerPoint Presentation</vt:lpstr>
      <vt:lpstr>PowerPoint Presentation</vt:lpstr>
      <vt:lpstr>PowerPoint Presentation</vt:lpstr>
      <vt:lpstr>PowerPoint Presentation</vt:lpstr>
      <vt:lpstr>G6A06   Why should wire-wound resistors not be used in RF    circuits? </vt:lpstr>
      <vt:lpstr>G6B05  What is an advantage of using    a ferrite core toroidal inductor? </vt:lpstr>
      <vt:lpstr>G6B01 What determines the performance of a ferrite core at different frequencies?</vt:lpstr>
      <vt:lpstr>PowerPoint Presentation</vt:lpstr>
      <vt:lpstr>G5C06  What is the voltage output of a transformer with a 500-turn    primary and a 1500-turn secondary when 120 VAC is applied to   the primary? s connected to 120 VAC?</vt:lpstr>
      <vt:lpstr>PowerPoint Presentation</vt:lpstr>
      <vt:lpstr>PowerPoint Presentation</vt:lpstr>
      <vt:lpstr>PowerPoint Presentation</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 Van Wyk</dc:creator>
  <cp:lastModifiedBy>Marvin Turner</cp:lastModifiedBy>
  <cp:revision>103</cp:revision>
  <dcterms:created xsi:type="dcterms:W3CDTF">2020-04-15T07:22:14Z</dcterms:created>
  <dcterms:modified xsi:type="dcterms:W3CDTF">2024-08-15T14:15:55Z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D42828A9-C22B-4EFA-8142-F6BB96C99A82</vt:lpwstr>
  </property>
  <property fmtid="{D5CDD505-2E9C-101B-9397-08002B2CF9AE}" pid="3" name="ArticulatePath">
    <vt:lpwstr>August 2020 ARRL Template</vt:lpwstr>
  </property>
</Properties>
</file>